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7" r:id="rId3"/>
    <p:sldId id="278" r:id="rId4"/>
    <p:sldId id="258" r:id="rId5"/>
    <p:sldId id="259"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559" autoAdjust="0"/>
    <p:restoredTop sz="86477" autoAdjust="0"/>
  </p:normalViewPr>
  <p:slideViewPr>
    <p:cSldViewPr>
      <p:cViewPr varScale="1">
        <p:scale>
          <a:sx n="63" d="100"/>
          <a:sy n="63" d="100"/>
        </p:scale>
        <p:origin x="-822" y="-108"/>
      </p:cViewPr>
      <p:guideLst>
        <p:guide orient="horz" pos="2160"/>
        <p:guide pos="2880"/>
      </p:guideLst>
    </p:cSldViewPr>
  </p:slideViewPr>
  <p:outlineViewPr>
    <p:cViewPr>
      <p:scale>
        <a:sx n="33" d="100"/>
        <a:sy n="33" d="100"/>
      </p:scale>
      <p:origin x="0" y="1341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3266D-8735-4E49-AF58-9A8E98D7149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3266D-8735-4E49-AF58-9A8E98D7149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3266D-8735-4E49-AF58-9A8E98D7149B}"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3266D-8735-4E49-AF58-9A8E98D7149B}"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13266D-8735-4E49-AF58-9A8E98D7149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13266D-8735-4E49-AF58-9A8E98D7149B}"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113266D-8735-4E49-AF58-9A8E98D7149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113266D-8735-4E49-AF58-9A8E98D7149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113266D-8735-4E49-AF58-9A8E98D7149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13266D-8735-4E49-AF58-9A8E98D7149B}"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C0E0557-D6C8-4C44-8A5A-BCD0E7FE7967}" type="datetimeFigureOut">
              <a:rPr lang="ru-RU" smtClean="0"/>
              <a:pPr/>
              <a:t>20.01.2021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13266D-8735-4E49-AF58-9A8E98D7149B}"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AC0E0557-D6C8-4C44-8A5A-BCD0E7FE7967}" type="datetimeFigureOut">
              <a:rPr lang="ru-RU" smtClean="0"/>
              <a:pPr/>
              <a:t>20.01.2021</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113266D-8735-4E49-AF58-9A8E98D7149B}"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kk.wikipedia.org/wiki/%D0%A2%D0%BE%D0%BF" TargetMode="External"/><Relationship Id="rId3" Type="http://schemas.openxmlformats.org/officeDocument/2006/relationships/hyperlink" Target="http://kk.wikipedia.org/wiki/%D0%94%D0%B8%D0%BD%D0%B0%D0%BC%D0%B8%D0%BA%D0%B0" TargetMode="External"/><Relationship Id="rId7" Type="http://schemas.openxmlformats.org/officeDocument/2006/relationships/hyperlink" Target="http://kk.wikipedia.org/wiki/%D2%9A%D1%8B%D1%81%D1%8B%D0%BC" TargetMode="External"/><Relationship Id="rId2" Type="http://schemas.openxmlformats.org/officeDocument/2006/relationships/hyperlink" Target="http://kk.wikipedia.org/wiki/%D0%A3%D0%B0%D2%9B%D1%8B%D1%82" TargetMode="External"/><Relationship Id="rId1" Type="http://schemas.openxmlformats.org/officeDocument/2006/relationships/slideLayout" Target="../slideLayouts/slideLayout2.xml"/><Relationship Id="rId6" Type="http://schemas.openxmlformats.org/officeDocument/2006/relationships/hyperlink" Target="http://kk.wikipedia.org/w/index.php?title=%D0%96%D0%B0%D1%81%D3%A9%D1%81%D0%BF%D1%96%D1%80%D1%96%D0%BC&amp;action=edit&amp;redlink=1" TargetMode="External"/><Relationship Id="rId5" Type="http://schemas.openxmlformats.org/officeDocument/2006/relationships/hyperlink" Target="http://kk.wikipedia.org/wiki/%D0%98%D0%B5%D1%80%D0%B0%D1%80%D1%85%D0%B8%D1%8F" TargetMode="External"/><Relationship Id="rId4" Type="http://schemas.openxmlformats.org/officeDocument/2006/relationships/hyperlink" Target="http://kk.wikipedia.org/wiki/%D0%A2%D0%B5%D1%80%D0%BC%D0%B8%D0%BD"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kk.wikipedia.org/wiki/%D0%AD%D0%BC%D0%BE%D1%86%D0%B8%D1%8F" TargetMode="External"/><Relationship Id="rId2" Type="http://schemas.openxmlformats.org/officeDocument/2006/relationships/hyperlink" Target="http://kk.wikipedia.org/wiki/%D0%9F%D1%81%D0%B8%D1%85%D0%BE%D0%BB%D0%BE%D0%B3%D0%B8%D1%8F" TargetMode="External"/><Relationship Id="rId1" Type="http://schemas.openxmlformats.org/officeDocument/2006/relationships/slideLayout" Target="../slideLayouts/slideLayout2.xml"/><Relationship Id="rId4" Type="http://schemas.openxmlformats.org/officeDocument/2006/relationships/hyperlink" Target="http://kk.wikipedia.org/w/index.php?title=%D0%A2%D0%B5%D1%80%D0%B0%D0%BF%D0%B5%D0%B2%D1%82%D1%82%D1%96%D0%BA_%D1%82%D0%BE%D0%BF%D1%82%D0%B0%D1%80&amp;action=edit&amp;redlink=1"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kk.wikipedia.org/wiki/%D2%B0%D0%B9%D1%8B%D0%BC" TargetMode="External"/><Relationship Id="rId2" Type="http://schemas.openxmlformats.org/officeDocument/2006/relationships/hyperlink" Target="http://kk.wikipedia.org/w/index.php?title=%D0%9C%D0%B5%D0%BC%D0%BB%D0%B5%D0%BA%D0%B5%D1%82%D1%82%D1%96%D0%BA_%D0%BE%D1%80%D0%B3%D0%B0%D0%BD%D0%B4%D0%B0%D1%80&amp;action=edit&amp;redlink=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kk.wikipedia.org/wiki/%D0%9F%D1%81%D0%B8%D1%85%D0%BE%D0%BB%D0%BE%D0%B3%D0%B8%D1%8F" TargetMode="External"/><Relationship Id="rId7" Type="http://schemas.openxmlformats.org/officeDocument/2006/relationships/hyperlink" Target="http://kk.wikipedia.org/wiki/%D0%A2%D3%99%D0%B6%D1%96%D1%80%D0%B8%D0%B1%D0%B5" TargetMode="External"/><Relationship Id="rId2" Type="http://schemas.openxmlformats.org/officeDocument/2006/relationships/hyperlink" Target="http://kk.wikipedia.org/wiki/%D2%9A%D1%8B%D0%BB%D0%BC%D1%8B%D1%81" TargetMode="External"/><Relationship Id="rId1" Type="http://schemas.openxmlformats.org/officeDocument/2006/relationships/slideLayout" Target="../slideLayouts/slideLayout2.xml"/><Relationship Id="rId6" Type="http://schemas.openxmlformats.org/officeDocument/2006/relationships/hyperlink" Target="http://kk.wikipedia.org/wiki/%D0%A2%D0%B5%D1%80%D0%B0%D0%BF%D0%B8%D1%8F" TargetMode="External"/><Relationship Id="rId5" Type="http://schemas.openxmlformats.org/officeDocument/2006/relationships/hyperlink" Target="http://kk.wikipedia.org/w/index.php?title=%D0%9B%D0%B8%D0%B4%D0%B5&amp;action=edit&amp;redlink=1" TargetMode="External"/><Relationship Id="rId4" Type="http://schemas.openxmlformats.org/officeDocument/2006/relationships/hyperlink" Target="http://kk.wikipedia.org/wiki/%D0%94%D0%B5%D0%BD%D1%81%D0%B0%D1%83%D0%BB%D1%8B%D2%9B"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kk.wikipedia.org/wiki/%D2%B0%D0%B6%D1%8B%D0%B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kk.wikipedia.org/wiki/%D2%B0%D2%93%D1%8B%D0%BC" TargetMode="External"/><Relationship Id="rId2" Type="http://schemas.openxmlformats.org/officeDocument/2006/relationships/hyperlink" Target="http://kk.wikipedia.org/wiki/%D0%86%D1%81-%D3%99%D1%80%D0%B5%D0%BA%D0%B5%D1%82" TargetMode="External"/><Relationship Id="rId1" Type="http://schemas.openxmlformats.org/officeDocument/2006/relationships/slideLayout" Target="../slideLayouts/slideLayout2.xml"/><Relationship Id="rId5" Type="http://schemas.openxmlformats.org/officeDocument/2006/relationships/hyperlink" Target="http://kk.wikipedia.org/wiki/%D0%A2%D0%B5%D0%BE%D1%80%D0%B8%D1%8F" TargetMode="External"/><Relationship Id="rId4" Type="http://schemas.openxmlformats.org/officeDocument/2006/relationships/hyperlink" Target="http://kk.wikipedia.org/wiki/%D3%98%D0%BB%D0%B5%D1%83%D0%BC%D0%B5%D1%82%D1%82%D0%B0%D0%BD%D1%83"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kk.wikipedia.org/wiki/%D0%91%D3%99%D1%81%D0%B5%D0%BA%D0%B5%D0%BB%D0%B5%D1%81%D1%82%D1%96%D0%BA" TargetMode="External"/><Relationship Id="rId3" Type="http://schemas.openxmlformats.org/officeDocument/2006/relationships/hyperlink" Target="http://kk.wikipedia.org/wiki/%D0%96%D1%8B%D0%BD%D1%8B%D1%81" TargetMode="External"/><Relationship Id="rId7" Type="http://schemas.openxmlformats.org/officeDocument/2006/relationships/hyperlink" Target="http://kk.wikipedia.org/w/index.php?title=%D0%A2%D0%B5%D1%80%D1%80%D0%B8%D1%82%D0%BE%D1%80%D0%B8%D1%8F&amp;action=edit&amp;redlink=1" TargetMode="External"/><Relationship Id="rId2" Type="http://schemas.openxmlformats.org/officeDocument/2006/relationships/hyperlink" Target="http://kk.wikipedia.org/wiki/%D0%A1%D0%BE%D1%81%D0%BB%D0%BE%D0%B2%D0%B8%D0%B5" TargetMode="External"/><Relationship Id="rId1" Type="http://schemas.openxmlformats.org/officeDocument/2006/relationships/slideLayout" Target="../slideLayouts/slideLayout2.xml"/><Relationship Id="rId6" Type="http://schemas.openxmlformats.org/officeDocument/2006/relationships/hyperlink" Target="http://kk.wikipedia.org/wiki/%D0%A1%D0%B0%D1%8F%D1%81%D0%B0%D1%82" TargetMode="External"/><Relationship Id="rId11" Type="http://schemas.openxmlformats.org/officeDocument/2006/relationships/hyperlink" Target="http://kk.wikipedia.org/wiki/%D2%9A%D0%BE%D2%93%D0%B0%D0%BC" TargetMode="External"/><Relationship Id="rId5" Type="http://schemas.openxmlformats.org/officeDocument/2006/relationships/hyperlink" Target="http://kk.wikipedia.org/wiki/%D0%94%D1%96%D0%BD" TargetMode="External"/><Relationship Id="rId10" Type="http://schemas.openxmlformats.org/officeDocument/2006/relationships/hyperlink" Target="http://kk.wikipedia.org/wiki/%D0%9E%D1%82%D0%B1%D0%B0%D1%81%D1%8B" TargetMode="External"/><Relationship Id="rId4" Type="http://schemas.openxmlformats.org/officeDocument/2006/relationships/hyperlink" Target="http://kk.wikipedia.org/wiki/%D0%AD%D1%82%D0%BD%D0%BE%D1%81" TargetMode="External"/><Relationship Id="rId9" Type="http://schemas.openxmlformats.org/officeDocument/2006/relationships/hyperlink" Target="http://kk.wikipedia.org/w/index.php?title=%D0%90%D1%81%D1%81%D0%BE%D1%86%D0%B8%D1%8F%D1%86%D0%B8%D1%8F&amp;action=edit&amp;redlink=1"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kk.wikipedia.org/w/index.php?title=%D0%96%D0%B5%D1%80_%D0%A1%D0%B0%D0%BB%D1%8B%D2%93%D1%8B&amp;action=edit&amp;redlink=1" TargetMode="External"/><Relationship Id="rId2" Type="http://schemas.openxmlformats.org/officeDocument/2006/relationships/hyperlink" Target="http://kk.wikipedia.org/wiki/%D3%A8%D2%A3%D0%B4%D0%B5%D1%83" TargetMode="External"/><Relationship Id="rId1" Type="http://schemas.openxmlformats.org/officeDocument/2006/relationships/slideLayout" Target="../slideLayouts/slideLayout2.xml"/><Relationship Id="rId5" Type="http://schemas.openxmlformats.org/officeDocument/2006/relationships/hyperlink" Target="http://kk.wikipedia.org/wiki/%D0%A1%D0%B0%D1%8F%D1%81%D0%B0%D1%82%D1%82%D0%B0%D0%BD%D1%83" TargetMode="External"/><Relationship Id="rId4" Type="http://schemas.openxmlformats.org/officeDocument/2006/relationships/hyperlink" Target="http://kk.wikipedia.org/wiki/%D0%A1%D0%B0%D1%83%D0%B4%D0%B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kk.wikipedia.org/wiki/%D0%98%D0%BD%D1%81%D1%82%D0%B8%D1%82%D1%83%D1%82" TargetMode="External"/><Relationship Id="rId2" Type="http://schemas.openxmlformats.org/officeDocument/2006/relationships/hyperlink" Target="http://kk.wikipedia.org/wiki/%D2%9A%D0%BE%D2%93%D0%B0%D0%BC" TargetMode="External"/><Relationship Id="rId1" Type="http://schemas.openxmlformats.org/officeDocument/2006/relationships/slideLayout" Target="../slideLayouts/slideLayout2.xml"/><Relationship Id="rId4" Type="http://schemas.openxmlformats.org/officeDocument/2006/relationships/hyperlink" Target="http://kk.wikipedia.org/wiki/%D2%B0%D0%B9%D1%8B%D0%B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67544" y="1700808"/>
            <a:ext cx="7772400" cy="1470025"/>
          </a:xfrm>
        </p:spPr>
        <p:txBody>
          <a:bodyPr>
            <a:noAutofit/>
          </a:bodyPr>
          <a:lstStyle/>
          <a:p>
            <a:r>
              <a:rPr lang="ru-RU" sz="6600" dirty="0" err="1" smtClean="0"/>
              <a:t>Әлеумметік</a:t>
            </a:r>
            <a:r>
              <a:rPr lang="ru-RU" sz="6600" dirty="0" smtClean="0"/>
              <a:t> </a:t>
            </a:r>
            <a:r>
              <a:rPr lang="ru-RU" sz="6600" dirty="0" err="1" smtClean="0"/>
              <a:t>топтардың</a:t>
            </a:r>
            <a:r>
              <a:rPr lang="ru-RU" sz="6600" dirty="0" smtClean="0"/>
              <a:t> </a:t>
            </a:r>
            <a:r>
              <a:rPr lang="ru-RU" sz="6600" dirty="0" err="1" smtClean="0"/>
              <a:t>жіктелуі</a:t>
            </a:r>
            <a:endParaRPr lang="ru-RU" sz="6600" dirty="0"/>
          </a:p>
        </p:txBody>
      </p:sp>
    </p:spTree>
    <p:extLst>
      <p:ext uri="{BB962C8B-B14F-4D97-AF65-F5344CB8AC3E}">
        <p14:creationId xmlns:p14="http://schemas.microsoft.com/office/powerpoint/2010/main" val="2790394072"/>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628800"/>
            <a:ext cx="7408333" cy="4680519"/>
          </a:xfrm>
        </p:spPr>
        <p:txBody>
          <a:bodyPr>
            <a:normAutofit fontScale="77500" lnSpcReduction="20000"/>
          </a:bodyPr>
          <a:lstStyle/>
          <a:p>
            <a:pPr>
              <a:lnSpc>
                <a:spcPts val="1800"/>
              </a:lnSpc>
              <a:spcBef>
                <a:spcPts val="480"/>
              </a:spcBef>
              <a:spcAft>
                <a:spcPts val="600"/>
              </a:spcAft>
            </a:pPr>
            <a:r>
              <a:rPr lang="kk-KZ" dirty="0">
                <a:solidFill>
                  <a:srgbClr val="000000"/>
                </a:solidFill>
                <a:latin typeface="Arial"/>
                <a:ea typeface="Times New Roman"/>
                <a:cs typeface="Times New Roman"/>
              </a:rPr>
              <a:t>Топтық динамика - белгілі бір </a:t>
            </a:r>
            <a:r>
              <a:rPr lang="kk-KZ" u="sng" dirty="0">
                <a:solidFill>
                  <a:srgbClr val="0B0080"/>
                </a:solidFill>
                <a:latin typeface="Arial"/>
                <a:ea typeface="Times New Roman"/>
                <a:cs typeface="Times New Roman"/>
                <a:hlinkClick r:id="rId2" tooltip="Уақыт"/>
              </a:rPr>
              <a:t>уақыт</a:t>
            </a:r>
            <a:r>
              <a:rPr lang="kk-KZ" dirty="0">
                <a:solidFill>
                  <a:srgbClr val="000000"/>
                </a:solidFill>
                <a:latin typeface="Arial"/>
                <a:ea typeface="Times New Roman"/>
                <a:cs typeface="Times New Roman"/>
              </a:rPr>
              <a:t> арасында бір топта пайда болатын және топтың бір кезеңнен бір кезеңге қозғалуын, яғни оның дамуын бейнелейтін </a:t>
            </a:r>
            <a:r>
              <a:rPr lang="kk-KZ" u="sng" dirty="0">
                <a:solidFill>
                  <a:srgbClr val="0B0080"/>
                </a:solidFill>
                <a:latin typeface="Arial"/>
                <a:ea typeface="Times New Roman"/>
                <a:cs typeface="Times New Roman"/>
                <a:hlinkClick r:id="rId3" tooltip="Динамика"/>
              </a:rPr>
              <a:t>динамикалық</a:t>
            </a:r>
            <a:r>
              <a:rPr lang="kk-KZ" dirty="0">
                <a:solidFill>
                  <a:srgbClr val="000000"/>
                </a:solidFill>
                <a:latin typeface="Arial"/>
                <a:ea typeface="Times New Roman"/>
                <a:cs typeface="Times New Roman"/>
              </a:rPr>
              <a:t> процесс жиынтығы.</a:t>
            </a:r>
            <a:endParaRPr lang="ru-RU" sz="3200" dirty="0">
              <a:latin typeface="Calibri"/>
              <a:ea typeface="Calibri"/>
              <a:cs typeface="Times New Roman"/>
            </a:endParaRPr>
          </a:p>
          <a:p>
            <a:pPr>
              <a:lnSpc>
                <a:spcPts val="1800"/>
              </a:lnSpc>
              <a:spcAft>
                <a:spcPts val="720"/>
              </a:spcAft>
            </a:pPr>
            <a:r>
              <a:rPr lang="kk-KZ" sz="4400" dirty="0">
                <a:solidFill>
                  <a:srgbClr val="000000"/>
                </a:solidFill>
                <a:latin typeface="Arial"/>
                <a:ea typeface="Times New Roman"/>
                <a:cs typeface="Times New Roman"/>
              </a:rPr>
              <a:t>Тендер тобы</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Тендер тобы - тең статусты индивидтер тобы. </a:t>
            </a:r>
            <a:r>
              <a:rPr lang="kk-KZ" u="sng" dirty="0">
                <a:solidFill>
                  <a:srgbClr val="0B0080"/>
                </a:solidFill>
                <a:latin typeface="Arial"/>
                <a:ea typeface="Times New Roman"/>
                <a:cs typeface="Times New Roman"/>
                <a:hlinkClick r:id="rId4" tooltip="Термин"/>
              </a:rPr>
              <a:t>Термин</a:t>
            </a:r>
            <a:r>
              <a:rPr lang="kk-KZ" dirty="0">
                <a:solidFill>
                  <a:srgbClr val="000000"/>
                </a:solidFill>
                <a:latin typeface="Arial"/>
                <a:ea typeface="Times New Roman"/>
                <a:cs typeface="Times New Roman"/>
              </a:rPr>
              <a:t> көбінесе отбасының </a:t>
            </a:r>
            <a:r>
              <a:rPr lang="kk-KZ" u="sng" dirty="0">
                <a:solidFill>
                  <a:srgbClr val="0B0080"/>
                </a:solidFill>
                <a:latin typeface="Arial"/>
                <a:ea typeface="Times New Roman"/>
                <a:cs typeface="Times New Roman"/>
                <a:hlinkClick r:id="rId5" tooltip="Иерархия"/>
              </a:rPr>
              <a:t>иерархиялық</a:t>
            </a:r>
            <a:r>
              <a:rPr lang="kk-KZ" dirty="0">
                <a:solidFill>
                  <a:srgbClr val="000000"/>
                </a:solidFill>
                <a:latin typeface="Arial"/>
                <a:ea typeface="Times New Roman"/>
                <a:cs typeface="Times New Roman"/>
              </a:rPr>
              <a:t> тәжірибесіне қарағанда өз жасындағылар тобында әрекет ете отырып, әлеуметтенуіне әртүрлі ықпалды сезінетін балалар мен </a:t>
            </a:r>
            <a:r>
              <a:rPr lang="kk-KZ" u="sng" dirty="0">
                <a:solidFill>
                  <a:srgbClr val="A55858"/>
                </a:solidFill>
                <a:latin typeface="Arial"/>
                <a:ea typeface="Times New Roman"/>
                <a:cs typeface="Times New Roman"/>
                <a:hlinkClick r:id="rId6" tooltip="Жасөспірім (мұндай бет жоқ)"/>
              </a:rPr>
              <a:t>жасөспірімдерге</a:t>
            </a:r>
            <a:r>
              <a:rPr lang="kk-KZ" dirty="0">
                <a:solidFill>
                  <a:srgbClr val="000000"/>
                </a:solidFill>
                <a:latin typeface="Arial"/>
                <a:ea typeface="Times New Roman"/>
                <a:cs typeface="Times New Roman"/>
              </a:rPr>
              <a:t> қатысты қолданылады.</a:t>
            </a:r>
            <a:endParaRPr lang="ru-RU" sz="3200" dirty="0">
              <a:latin typeface="Calibri"/>
              <a:ea typeface="Calibri"/>
              <a:cs typeface="Times New Roman"/>
            </a:endParaRPr>
          </a:p>
          <a:p>
            <a:pPr>
              <a:lnSpc>
                <a:spcPts val="1800"/>
              </a:lnSpc>
              <a:spcAft>
                <a:spcPts val="720"/>
              </a:spcAft>
            </a:pPr>
            <a:r>
              <a:rPr lang="kk-KZ" sz="4400" dirty="0">
                <a:solidFill>
                  <a:srgbClr val="000000"/>
                </a:solidFill>
                <a:latin typeface="Arial"/>
                <a:ea typeface="Times New Roman"/>
                <a:cs typeface="Times New Roman"/>
              </a:rPr>
              <a:t>Топтық динамика</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Топтық динамика - әлеуметтік топтар ішіндегі интеракцияларға қосылған процестер. Әлеуметтану негізінен қақтығыстардың </a:t>
            </a:r>
            <a:r>
              <a:rPr lang="kk-KZ" u="sng" dirty="0">
                <a:solidFill>
                  <a:srgbClr val="0B0080"/>
                </a:solidFill>
                <a:latin typeface="Arial"/>
                <a:ea typeface="Times New Roman"/>
                <a:cs typeface="Times New Roman"/>
                <a:hlinkClick r:id="rId7" tooltip="Қысым"/>
              </a:rPr>
              <a:t>қысымы</a:t>
            </a:r>
            <a:r>
              <a:rPr lang="kk-KZ" dirty="0">
                <a:solidFill>
                  <a:srgbClr val="000000"/>
                </a:solidFill>
                <a:latin typeface="Arial"/>
                <a:ea typeface="Times New Roman"/>
                <a:cs typeface="Times New Roman"/>
              </a:rPr>
              <a:t> үлгісінің ауысуы, </a:t>
            </a:r>
            <a:r>
              <a:rPr lang="kk-KZ" u="sng" dirty="0">
                <a:solidFill>
                  <a:srgbClr val="0B0080"/>
                </a:solidFill>
                <a:latin typeface="Arial"/>
                <a:ea typeface="Times New Roman"/>
                <a:cs typeface="Times New Roman"/>
                <a:hlinkClick r:id="rId8" tooltip="Топ"/>
              </a:rPr>
              <a:t>топ</a:t>
            </a:r>
            <a:r>
              <a:rPr lang="kk-KZ" dirty="0">
                <a:solidFill>
                  <a:srgbClr val="000000"/>
                </a:solidFill>
                <a:latin typeface="Arial"/>
                <a:ea typeface="Times New Roman"/>
                <a:cs typeface="Times New Roman"/>
              </a:rPr>
              <a:t> ішіндегі түзетулер мен ынтымақтастыққа, сондай-ақ, басқару стильдерін зерттеуге басты назар аударады.</a:t>
            </a:r>
            <a:endParaRPr lang="ru-RU" sz="3200" dirty="0">
              <a:latin typeface="Calibri"/>
              <a:ea typeface="Calibri"/>
              <a:cs typeface="Times New Roman"/>
            </a:endParaRPr>
          </a:p>
          <a:p>
            <a:endParaRPr lang="ru-RU" dirty="0"/>
          </a:p>
        </p:txBody>
      </p:sp>
      <p:sp>
        <p:nvSpPr>
          <p:cNvPr id="3" name="Заголовок 2"/>
          <p:cNvSpPr>
            <a:spLocks noGrp="1"/>
          </p:cNvSpPr>
          <p:nvPr>
            <p:ph type="title"/>
          </p:nvPr>
        </p:nvSpPr>
        <p:spPr/>
        <p:txBody>
          <a:bodyPr/>
          <a:lstStyle/>
          <a:p>
            <a:pPr>
              <a:lnSpc>
                <a:spcPts val="1800"/>
              </a:lnSpc>
              <a:spcAft>
                <a:spcPts val="720"/>
              </a:spcAft>
            </a:pPr>
            <a:r>
              <a:rPr lang="kk-KZ" dirty="0">
                <a:solidFill>
                  <a:srgbClr val="000000"/>
                </a:solidFill>
                <a:latin typeface="Arial"/>
                <a:ea typeface="Times New Roman"/>
                <a:cs typeface="Times New Roman"/>
              </a:rPr>
              <a:t>Топтық динамика</a:t>
            </a:r>
            <a:r>
              <a:rPr lang="ru-RU" sz="3200" dirty="0">
                <a:latin typeface="Calibri"/>
                <a:ea typeface="Calibri"/>
                <a:cs typeface="Times New Roman"/>
              </a:rPr>
              <a:t/>
            </a:r>
            <a:br>
              <a:rPr lang="ru-RU" sz="3200" dirty="0">
                <a:latin typeface="Calibri"/>
                <a:ea typeface="Calibri"/>
                <a:cs typeface="Times New Roman"/>
              </a:rPr>
            </a:br>
            <a:endParaRPr lang="ru-RU" dirty="0"/>
          </a:p>
        </p:txBody>
      </p:sp>
    </p:spTree>
    <p:extLst>
      <p:ext uri="{BB962C8B-B14F-4D97-AF65-F5344CB8AC3E}">
        <p14:creationId xmlns:p14="http://schemas.microsoft.com/office/powerpoint/2010/main" val="44032094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nSpc>
                <a:spcPts val="1800"/>
              </a:lnSpc>
              <a:spcBef>
                <a:spcPts val="480"/>
              </a:spcBef>
              <a:spcAft>
                <a:spcPts val="600"/>
              </a:spcAft>
            </a:pPr>
            <a:r>
              <a:rPr lang="kk-KZ" dirty="0">
                <a:solidFill>
                  <a:srgbClr val="000000"/>
                </a:solidFill>
                <a:latin typeface="Arial"/>
                <a:ea typeface="Times New Roman"/>
                <a:cs typeface="Times New Roman"/>
              </a:rPr>
              <a:t>Топтық терапия - </a:t>
            </a:r>
            <a:r>
              <a:rPr lang="kk-KZ" u="sng" dirty="0">
                <a:solidFill>
                  <a:srgbClr val="0B0080"/>
                </a:solidFill>
                <a:latin typeface="Arial"/>
                <a:ea typeface="Times New Roman"/>
                <a:cs typeface="Times New Roman"/>
                <a:hlinkClick r:id="rId2" tooltip="Психология"/>
              </a:rPr>
              <a:t>психологиялық</a:t>
            </a:r>
            <a:r>
              <a:rPr lang="kk-KZ" dirty="0">
                <a:solidFill>
                  <a:srgbClr val="000000"/>
                </a:solidFill>
                <a:latin typeface="Arial"/>
                <a:ea typeface="Times New Roman"/>
                <a:cs typeface="Times New Roman"/>
              </a:rPr>
              <a:t> ауруларды «бетпе бет», бірлесе қобалжу мен </a:t>
            </a:r>
            <a:r>
              <a:rPr lang="kk-KZ" u="sng" dirty="0">
                <a:solidFill>
                  <a:srgbClr val="0B0080"/>
                </a:solidFill>
                <a:latin typeface="Arial"/>
                <a:ea typeface="Times New Roman"/>
                <a:cs typeface="Times New Roman"/>
                <a:hlinkClick r:id="rId3" tooltip="Эмоция"/>
              </a:rPr>
              <a:t>эмоция</a:t>
            </a:r>
            <a:r>
              <a:rPr lang="kk-KZ" dirty="0">
                <a:solidFill>
                  <a:srgbClr val="000000"/>
                </a:solidFill>
                <a:latin typeface="Arial"/>
                <a:ea typeface="Times New Roman"/>
                <a:cs typeface="Times New Roman"/>
              </a:rPr>
              <a:t> арқылы топтық процеспен емдеу тәжірибесі. Бұл үлкен өзін-өзі түсіну мен түзетуге әсер етеді.</a:t>
            </a:r>
            <a:r>
              <a:rPr lang="kk-KZ" u="sng" dirty="0">
                <a:solidFill>
                  <a:srgbClr val="A55858"/>
                </a:solidFill>
                <a:latin typeface="Arial"/>
                <a:ea typeface="Times New Roman"/>
                <a:cs typeface="Times New Roman"/>
                <a:hlinkClick r:id="rId4" tooltip="Терапевттік топтар (мұндай бет жоқ)"/>
              </a:rPr>
              <a:t>Терапевттік топтар</a:t>
            </a:r>
            <a:r>
              <a:rPr lang="kk-KZ" dirty="0">
                <a:solidFill>
                  <a:srgbClr val="000000"/>
                </a:solidFill>
                <a:latin typeface="Arial"/>
                <a:ea typeface="Times New Roman"/>
                <a:cs typeface="Times New Roman"/>
              </a:rPr>
              <a:t> негізінен лидерге немесе «жеңілдеткішке» ие болады, себебі олардың құрамы мен бағдарламасы мұқият жоспарланған болуы керек және барлық мүшелерінің мақсаттарын жүзеге асыру үшін басқарылуы тиіс. Әдістеме бірқатар теоретикалық тәсілдермен бекітілуі мүмкін, мысалы, психодинамикалық, роджериандық, феминистік.</a:t>
            </a:r>
            <a:endParaRPr lang="ru-RU" sz="3200" dirty="0">
              <a:latin typeface="Calibri"/>
              <a:ea typeface="Calibri"/>
              <a:cs typeface="Times New Roman"/>
            </a:endParaRPr>
          </a:p>
          <a:p>
            <a:endParaRPr lang="ru-RU" dirty="0"/>
          </a:p>
        </p:txBody>
      </p:sp>
      <p:sp>
        <p:nvSpPr>
          <p:cNvPr id="3" name="Заголовок 2"/>
          <p:cNvSpPr>
            <a:spLocks noGrp="1"/>
          </p:cNvSpPr>
          <p:nvPr>
            <p:ph type="title"/>
          </p:nvPr>
        </p:nvSpPr>
        <p:spPr/>
        <p:txBody>
          <a:bodyPr/>
          <a:lstStyle/>
          <a:p>
            <a:r>
              <a:rPr lang="kk-KZ" dirty="0">
                <a:solidFill>
                  <a:srgbClr val="000000"/>
                </a:solidFill>
                <a:latin typeface="Arial"/>
                <a:ea typeface="Times New Roman"/>
              </a:rPr>
              <a:t>Топтық терапия</a:t>
            </a:r>
            <a:endParaRPr lang="ru-RU" dirty="0"/>
          </a:p>
        </p:txBody>
      </p:sp>
    </p:spTree>
    <p:extLst>
      <p:ext uri="{BB962C8B-B14F-4D97-AF65-F5344CB8AC3E}">
        <p14:creationId xmlns:p14="http://schemas.microsoft.com/office/powerpoint/2010/main" val="334380967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1268760"/>
            <a:ext cx="8280919" cy="5184576"/>
          </a:xfrm>
        </p:spPr>
        <p:txBody>
          <a:bodyPr>
            <a:normAutofit/>
          </a:bodyPr>
          <a:lstStyle/>
          <a:p>
            <a:pPr>
              <a:lnSpc>
                <a:spcPts val="1800"/>
              </a:lnSpc>
              <a:spcAft>
                <a:spcPts val="720"/>
              </a:spcAft>
            </a:pPr>
            <a:r>
              <a:rPr lang="kk-KZ" sz="4400" dirty="0">
                <a:solidFill>
                  <a:srgbClr val="000000"/>
                </a:solidFill>
                <a:latin typeface="Arial"/>
                <a:ea typeface="Times New Roman"/>
                <a:cs typeface="Times New Roman"/>
              </a:rPr>
              <a:t>Топтастыру</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Топтастыру - бақыланатын объектінің бірліктерін маңызды белгілері бойынша біртекті жиынтықтарға біріктіру.</a:t>
            </a:r>
            <a:endParaRPr lang="ru-RU" sz="3200" dirty="0">
              <a:latin typeface="Calibri"/>
              <a:ea typeface="Calibri"/>
              <a:cs typeface="Times New Roman"/>
            </a:endParaRPr>
          </a:p>
          <a:p>
            <a:pPr>
              <a:lnSpc>
                <a:spcPts val="1800"/>
              </a:lnSpc>
              <a:spcAft>
                <a:spcPts val="720"/>
              </a:spcAft>
            </a:pPr>
            <a:r>
              <a:rPr lang="kk-KZ" sz="4400" dirty="0">
                <a:solidFill>
                  <a:srgbClr val="000000"/>
                </a:solidFill>
                <a:latin typeface="Arial"/>
                <a:ea typeface="Times New Roman"/>
                <a:cs typeface="Times New Roman"/>
              </a:rPr>
              <a:t>Қысым топтары</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Қысым топтары - </a:t>
            </a:r>
            <a:r>
              <a:rPr lang="kk-KZ" u="sng" dirty="0">
                <a:solidFill>
                  <a:srgbClr val="A55858"/>
                </a:solidFill>
                <a:latin typeface="Arial"/>
                <a:ea typeface="Times New Roman"/>
                <a:cs typeface="Times New Roman"/>
                <a:hlinkClick r:id="rId2" tooltip="Мемлекеттік органдар (мұндай бет жоқ)"/>
              </a:rPr>
              <a:t>мемлекеттік органдардың</a:t>
            </a:r>
            <a:r>
              <a:rPr lang="kk-KZ" dirty="0">
                <a:solidFill>
                  <a:srgbClr val="000000"/>
                </a:solidFill>
                <a:latin typeface="Arial"/>
                <a:ea typeface="Times New Roman"/>
                <a:cs typeface="Times New Roman"/>
              </a:rPr>
              <a:t> нақты шешім қабылдауына қолдау көрсететін немесе кедергі келтіретін </a:t>
            </a:r>
            <a:r>
              <a:rPr lang="kk-KZ" u="sng" dirty="0">
                <a:solidFill>
                  <a:srgbClr val="0B0080"/>
                </a:solidFill>
                <a:latin typeface="Arial"/>
                <a:ea typeface="Times New Roman"/>
                <a:cs typeface="Times New Roman"/>
                <a:hlinkClick r:id="rId3" tooltip="Ұйым"/>
              </a:rPr>
              <a:t>ұйымдарды</a:t>
            </a:r>
            <a:r>
              <a:rPr lang="kk-KZ" dirty="0">
                <a:solidFill>
                  <a:srgbClr val="000000"/>
                </a:solidFill>
                <a:latin typeface="Arial"/>
                <a:ea typeface="Times New Roman"/>
                <a:cs typeface="Times New Roman"/>
              </a:rPr>
              <a:t> білдіретін мүдделер тобының түрі.</a:t>
            </a:r>
            <a:endParaRPr lang="ru-RU" sz="3200" dirty="0">
              <a:latin typeface="Calibri"/>
              <a:ea typeface="Calibri"/>
              <a:cs typeface="Times New Roman"/>
            </a:endParaRPr>
          </a:p>
          <a:p>
            <a:pPr>
              <a:lnSpc>
                <a:spcPts val="1800"/>
              </a:lnSpc>
              <a:spcAft>
                <a:spcPts val="720"/>
              </a:spcAft>
            </a:pPr>
            <a:r>
              <a:rPr lang="kk-KZ" sz="4400" dirty="0">
                <a:solidFill>
                  <a:srgbClr val="000000"/>
                </a:solidFill>
                <a:latin typeface="Arial"/>
                <a:ea typeface="Times New Roman"/>
                <a:cs typeface="Times New Roman"/>
              </a:rPr>
              <a:t>Мүдде топтары</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Мүдде топтары - өзі үшін қолайлы және пайдалы шешімдерді қабылдау мақсатымен саяси институттарға ықпал етуге талпынатын ортақ мүдделер негізіндегі индивидтердің бірлестігі.</a:t>
            </a:r>
            <a:endParaRPr lang="ru-RU" sz="3200" dirty="0">
              <a:latin typeface="Calibri"/>
              <a:ea typeface="Calibri"/>
              <a:cs typeface="Times New Roman"/>
            </a:endParaRPr>
          </a:p>
          <a:p>
            <a:endParaRPr lang="ru-RU" dirty="0"/>
          </a:p>
        </p:txBody>
      </p:sp>
    </p:spTree>
    <p:extLst>
      <p:ext uri="{BB962C8B-B14F-4D97-AF65-F5344CB8AC3E}">
        <p14:creationId xmlns:p14="http://schemas.microsoft.com/office/powerpoint/2010/main" val="227094047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556792"/>
            <a:ext cx="7732381" cy="5301208"/>
          </a:xfrm>
        </p:spPr>
        <p:txBody>
          <a:bodyPr>
            <a:normAutofit/>
          </a:bodyPr>
          <a:lstStyle/>
          <a:p>
            <a:pPr>
              <a:lnSpc>
                <a:spcPts val="1800"/>
              </a:lnSpc>
              <a:spcBef>
                <a:spcPts val="480"/>
              </a:spcBef>
              <a:spcAft>
                <a:spcPts val="600"/>
              </a:spcAft>
            </a:pPr>
            <a:r>
              <a:rPr lang="kk-KZ" dirty="0">
                <a:solidFill>
                  <a:srgbClr val="000000"/>
                </a:solidFill>
                <a:latin typeface="Arial"/>
                <a:ea typeface="Times New Roman"/>
                <a:cs typeface="Times New Roman"/>
              </a:rPr>
              <a:t>Тәуекел топтары - </a:t>
            </a:r>
            <a:r>
              <a:rPr lang="kk-KZ" u="sng" dirty="0">
                <a:solidFill>
                  <a:srgbClr val="0B0080"/>
                </a:solidFill>
                <a:latin typeface="Arial"/>
                <a:ea typeface="Times New Roman"/>
                <a:cs typeface="Times New Roman"/>
                <a:hlinkClick r:id="rId2" tooltip="Қылмыс"/>
              </a:rPr>
              <a:t>қылмыстық</a:t>
            </a:r>
            <a:r>
              <a:rPr lang="kk-KZ" dirty="0">
                <a:solidFill>
                  <a:srgbClr val="000000"/>
                </a:solidFill>
                <a:latin typeface="Arial"/>
                <a:ea typeface="Times New Roman"/>
                <a:cs typeface="Times New Roman"/>
              </a:rPr>
              <a:t> немесе делинквентті іс-әрекетті жасауға басқалардан қарағанда бейім халық категориялары.</a:t>
            </a:r>
            <a:endParaRPr lang="ru-RU" sz="3200" dirty="0">
              <a:latin typeface="Calibri"/>
              <a:ea typeface="Calibri"/>
              <a:cs typeface="Times New Roman"/>
            </a:endParaRPr>
          </a:p>
          <a:p>
            <a:pPr>
              <a:lnSpc>
                <a:spcPts val="1800"/>
              </a:lnSpc>
              <a:spcAft>
                <a:spcPts val="720"/>
              </a:spcAft>
            </a:pPr>
            <a:r>
              <a:rPr lang="kk-KZ" sz="4400" dirty="0">
                <a:solidFill>
                  <a:srgbClr val="000000"/>
                </a:solidFill>
                <a:latin typeface="Arial"/>
                <a:ea typeface="Times New Roman"/>
                <a:cs typeface="Times New Roman"/>
              </a:rPr>
              <a:t>Өзара көмек </a:t>
            </a:r>
            <a:r>
              <a:rPr lang="kk-KZ" sz="4400" dirty="0" smtClean="0">
                <a:solidFill>
                  <a:srgbClr val="000000"/>
                </a:solidFill>
                <a:latin typeface="Arial"/>
                <a:ea typeface="Times New Roman"/>
                <a:cs typeface="Times New Roman"/>
              </a:rPr>
              <a:t>көрсету</a:t>
            </a:r>
          </a:p>
          <a:p>
            <a:pPr>
              <a:lnSpc>
                <a:spcPts val="1800"/>
              </a:lnSpc>
              <a:spcAft>
                <a:spcPts val="720"/>
              </a:spcAft>
            </a:pPr>
            <a:r>
              <a:rPr lang="kk-KZ" sz="4400" dirty="0" smtClean="0">
                <a:solidFill>
                  <a:srgbClr val="000000"/>
                </a:solidFill>
                <a:latin typeface="Arial"/>
                <a:ea typeface="Times New Roman"/>
                <a:cs typeface="Times New Roman"/>
              </a:rPr>
              <a:t> </a:t>
            </a:r>
            <a:r>
              <a:rPr lang="kk-KZ" sz="4400" dirty="0">
                <a:solidFill>
                  <a:srgbClr val="000000"/>
                </a:solidFill>
                <a:latin typeface="Arial"/>
                <a:ea typeface="Times New Roman"/>
                <a:cs typeface="Times New Roman"/>
              </a:rPr>
              <a:t>топтары</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Өзара көмек көрсету топтары - </a:t>
            </a:r>
            <a:r>
              <a:rPr lang="kk-KZ" u="sng" dirty="0">
                <a:solidFill>
                  <a:srgbClr val="0B0080"/>
                </a:solidFill>
                <a:latin typeface="Arial"/>
                <a:ea typeface="Times New Roman"/>
                <a:cs typeface="Times New Roman"/>
                <a:hlinkClick r:id="rId3" tooltip="Психология"/>
              </a:rPr>
              <a:t>психологиялық</a:t>
            </a:r>
            <a:r>
              <a:rPr lang="kk-KZ" dirty="0">
                <a:solidFill>
                  <a:srgbClr val="000000"/>
                </a:solidFill>
                <a:latin typeface="Arial"/>
                <a:ea typeface="Times New Roman"/>
                <a:cs typeface="Times New Roman"/>
              </a:rPr>
              <a:t> </a:t>
            </a:r>
            <a:r>
              <a:rPr lang="kk-KZ" u="sng" dirty="0">
                <a:solidFill>
                  <a:srgbClr val="0B0080"/>
                </a:solidFill>
                <a:latin typeface="Arial"/>
                <a:ea typeface="Times New Roman"/>
                <a:cs typeface="Times New Roman"/>
                <a:hlinkClick r:id="rId4" tooltip="Денсаулық"/>
              </a:rPr>
              <a:t>денсаулықты</a:t>
            </a:r>
            <a:r>
              <a:rPr lang="kk-KZ" dirty="0">
                <a:solidFill>
                  <a:srgbClr val="000000"/>
                </a:solidFill>
                <a:latin typeface="Arial"/>
                <a:ea typeface="Times New Roman"/>
                <a:cs typeface="Times New Roman"/>
              </a:rPr>
              <a:t> калпына келтіру мақсатымен өзара көмек пен қолдау көрсету </a:t>
            </a:r>
            <a:r>
              <a:rPr lang="kk-KZ" dirty="0" smtClean="0">
                <a:solidFill>
                  <a:srgbClr val="000000"/>
                </a:solidFill>
                <a:latin typeface="Arial"/>
                <a:ea typeface="Times New Roman"/>
                <a:cs typeface="Times New Roman"/>
              </a:rPr>
              <a:t>үшін </a:t>
            </a:r>
            <a:r>
              <a:rPr lang="kk-KZ" dirty="0">
                <a:solidFill>
                  <a:srgbClr val="000000"/>
                </a:solidFill>
                <a:latin typeface="Arial"/>
                <a:ea typeface="Times New Roman"/>
                <a:cs typeface="Times New Roman"/>
              </a:rPr>
              <a:t>құрылған қайғыға ұшыраған адамдар топтары. Бұл -</a:t>
            </a:r>
            <a:r>
              <a:rPr lang="kk-KZ" u="sng" dirty="0">
                <a:solidFill>
                  <a:srgbClr val="A55858"/>
                </a:solidFill>
                <a:latin typeface="Arial"/>
                <a:ea typeface="Times New Roman"/>
                <a:cs typeface="Times New Roman"/>
                <a:hlinkClick r:id="rId5" tooltip="Лиде (мұндай бет жоқ)"/>
              </a:rPr>
              <a:t>лидер</a:t>
            </a:r>
            <a:r>
              <a:rPr lang="kk-KZ" dirty="0">
                <a:solidFill>
                  <a:srgbClr val="000000"/>
                </a:solidFill>
                <a:latin typeface="Arial"/>
                <a:ea typeface="Times New Roman"/>
                <a:cs typeface="Times New Roman"/>
              </a:rPr>
              <a:t> немесе координаторы болуы міндетті топтық </a:t>
            </a:r>
            <a:r>
              <a:rPr lang="kk-KZ" u="sng" dirty="0">
                <a:solidFill>
                  <a:srgbClr val="0B0080"/>
                </a:solidFill>
                <a:latin typeface="Arial"/>
                <a:ea typeface="Times New Roman"/>
                <a:cs typeface="Times New Roman"/>
                <a:hlinkClick r:id="rId6" tooltip="Терапия"/>
              </a:rPr>
              <a:t>терапия</a:t>
            </a:r>
            <a:r>
              <a:rPr lang="kk-KZ" dirty="0">
                <a:solidFill>
                  <a:srgbClr val="000000"/>
                </a:solidFill>
                <a:latin typeface="Arial"/>
                <a:ea typeface="Times New Roman"/>
                <a:cs typeface="Times New Roman"/>
              </a:rPr>
              <a:t> әдістемесінің бөлігі. Мұнда назар ортақ </a:t>
            </a:r>
            <a:r>
              <a:rPr lang="kk-KZ" u="sng" dirty="0">
                <a:solidFill>
                  <a:srgbClr val="0B0080"/>
                </a:solidFill>
                <a:latin typeface="Arial"/>
                <a:ea typeface="Times New Roman"/>
                <a:cs typeface="Times New Roman"/>
                <a:hlinkClick r:id="rId7" tooltip="Тәжірибе"/>
              </a:rPr>
              <a:t>тәжірибені</a:t>
            </a:r>
            <a:r>
              <a:rPr lang="kk-KZ" dirty="0">
                <a:solidFill>
                  <a:srgbClr val="000000"/>
                </a:solidFill>
                <a:latin typeface="Arial"/>
                <a:ea typeface="Times New Roman"/>
                <a:cs typeface="Times New Roman"/>
              </a:rPr>
              <a:t> және ағымдағы эмоцияларды бірге қайта бастан кешіруге аударылады. «</a:t>
            </a:r>
            <a:r>
              <a:rPr lang="kk-KZ" i="1" dirty="0">
                <a:solidFill>
                  <a:srgbClr val="000000"/>
                </a:solidFill>
                <a:latin typeface="Arial"/>
                <a:ea typeface="Times New Roman"/>
                <a:cs typeface="Times New Roman"/>
              </a:rPr>
              <a:t>Менді</a:t>
            </a:r>
            <a:r>
              <a:rPr lang="kk-KZ" dirty="0">
                <a:solidFill>
                  <a:srgbClr val="000000"/>
                </a:solidFill>
                <a:latin typeface="Arial"/>
                <a:ea typeface="Times New Roman"/>
                <a:cs typeface="Times New Roman"/>
              </a:rPr>
              <a:t>» және басқаларды терең түсіну процесінде сауығу жүзеге асырылады</a:t>
            </a:r>
            <a:endParaRPr lang="ru-RU" sz="3200" dirty="0">
              <a:latin typeface="Calibri"/>
              <a:ea typeface="Calibri"/>
              <a:cs typeface="Times New Roman"/>
            </a:endParaRPr>
          </a:p>
          <a:p>
            <a:endParaRPr lang="ru-RU" dirty="0"/>
          </a:p>
        </p:txBody>
      </p:sp>
      <p:sp>
        <p:nvSpPr>
          <p:cNvPr id="3" name="Заголовок 2"/>
          <p:cNvSpPr>
            <a:spLocks noGrp="1"/>
          </p:cNvSpPr>
          <p:nvPr>
            <p:ph type="title"/>
          </p:nvPr>
        </p:nvSpPr>
        <p:spPr/>
        <p:txBody>
          <a:bodyPr/>
          <a:lstStyle/>
          <a:p>
            <a:pPr>
              <a:lnSpc>
                <a:spcPts val="1800"/>
              </a:lnSpc>
              <a:spcAft>
                <a:spcPts val="720"/>
              </a:spcAft>
            </a:pPr>
            <a:r>
              <a:rPr lang="kk-KZ" dirty="0">
                <a:solidFill>
                  <a:srgbClr val="000000"/>
                </a:solidFill>
                <a:latin typeface="Arial"/>
                <a:ea typeface="Times New Roman"/>
                <a:cs typeface="Times New Roman"/>
              </a:rPr>
              <a:t>Тәуекел топтары</a:t>
            </a:r>
            <a:r>
              <a:rPr lang="ru-RU" sz="3200" dirty="0">
                <a:latin typeface="Calibri"/>
                <a:ea typeface="Calibri"/>
                <a:cs typeface="Times New Roman"/>
              </a:rPr>
              <a:t/>
            </a:r>
            <a:br>
              <a:rPr lang="ru-RU" sz="3200" dirty="0">
                <a:latin typeface="Calibri"/>
                <a:ea typeface="Calibri"/>
                <a:cs typeface="Times New Roman"/>
              </a:rPr>
            </a:br>
            <a:endParaRPr lang="ru-RU" dirty="0"/>
          </a:p>
        </p:txBody>
      </p:sp>
    </p:spTree>
    <p:extLst>
      <p:ext uri="{BB962C8B-B14F-4D97-AF65-F5344CB8AC3E}">
        <p14:creationId xmlns:p14="http://schemas.microsoft.com/office/powerpoint/2010/main" val="277397752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10000"/>
          </a:bodyPr>
          <a:lstStyle/>
          <a:p>
            <a:r>
              <a:rPr lang="kk-KZ" b="1" dirty="0" smtClean="0">
                <a:solidFill>
                  <a:srgbClr val="000000"/>
                </a:solidFill>
                <a:latin typeface="Arial"/>
                <a:ea typeface="Times New Roman"/>
              </a:rPr>
              <a:t>Топ</a:t>
            </a:r>
            <a:r>
              <a:rPr lang="kk-KZ" dirty="0" smtClean="0">
                <a:solidFill>
                  <a:srgbClr val="000000"/>
                </a:solidFill>
                <a:latin typeface="Arial"/>
                <a:ea typeface="Times New Roman"/>
              </a:rPr>
              <a:t> - </a:t>
            </a:r>
          </a:p>
          <a:p>
            <a:r>
              <a:rPr lang="kk-KZ" dirty="0" smtClean="0">
                <a:solidFill>
                  <a:srgbClr val="000000"/>
                </a:solidFill>
                <a:latin typeface="Arial"/>
                <a:ea typeface="Times New Roman"/>
              </a:rPr>
              <a:t>мүшеліктін ресми немесе бейресми критерийлерімен шектелген индивидтердің (адамдар немесе заттардың) </a:t>
            </a:r>
            <a:r>
              <a:rPr lang="kk-KZ" u="sng" dirty="0" smtClean="0">
                <a:solidFill>
                  <a:srgbClr val="0B0080"/>
                </a:solidFill>
                <a:latin typeface="Arial"/>
                <a:ea typeface="Times New Roman"/>
                <a:hlinkClick r:id="rId2" tooltip="Ұжым"/>
              </a:rPr>
              <a:t>ұжымы</a:t>
            </a:r>
            <a:r>
              <a:rPr lang="kk-KZ" dirty="0" smtClean="0">
                <a:solidFill>
                  <a:srgbClr val="000000"/>
                </a:solidFill>
                <a:latin typeface="Arial"/>
                <a:ea typeface="Times New Roman"/>
              </a:rPr>
              <a:t> немесе көпшілігі. Әлеуметтік топ оның мүшелері өзара рөлдер мен әрекеттерді қамтитын әлеуметтік интеракцияға қосылған кезде пайда болады. Мүшелік тұрғысынан әлеуметтік топтар </a:t>
            </a:r>
            <a:r>
              <a:rPr lang="kk-KZ" i="1" dirty="0" smtClean="0">
                <a:solidFill>
                  <a:srgbClr val="000000"/>
                </a:solidFill>
                <a:latin typeface="Arial"/>
                <a:ea typeface="Times New Roman"/>
              </a:rPr>
              <a:t>салыстырмалы ашық</a:t>
            </a:r>
            <a:r>
              <a:rPr lang="kk-KZ" dirty="0" smtClean="0">
                <a:solidFill>
                  <a:srgbClr val="000000"/>
                </a:solidFill>
                <a:latin typeface="Arial"/>
                <a:ea typeface="Times New Roman"/>
              </a:rPr>
              <a:t> және </a:t>
            </a:r>
            <a:r>
              <a:rPr lang="kk-KZ" i="1" dirty="0" smtClean="0">
                <a:solidFill>
                  <a:srgbClr val="000000"/>
                </a:solidFill>
                <a:latin typeface="Arial"/>
                <a:ea typeface="Times New Roman"/>
              </a:rPr>
              <a:t>қозғалмалы (достар тобы)</a:t>
            </a:r>
            <a:r>
              <a:rPr lang="kk-KZ" dirty="0" smtClean="0">
                <a:solidFill>
                  <a:srgbClr val="000000"/>
                </a:solidFill>
                <a:latin typeface="Arial"/>
                <a:ea typeface="Times New Roman"/>
              </a:rPr>
              <a:t>немесе </a:t>
            </a:r>
            <a:r>
              <a:rPr lang="kk-KZ" i="1" dirty="0" smtClean="0">
                <a:solidFill>
                  <a:srgbClr val="000000"/>
                </a:solidFill>
                <a:latin typeface="Arial"/>
                <a:ea typeface="Times New Roman"/>
              </a:rPr>
              <a:t>жабық</a:t>
            </a:r>
            <a:r>
              <a:rPr lang="kk-KZ" dirty="0" smtClean="0">
                <a:solidFill>
                  <a:srgbClr val="000000"/>
                </a:solidFill>
                <a:latin typeface="Arial"/>
                <a:ea typeface="Times New Roman"/>
              </a:rPr>
              <a:t> және </a:t>
            </a:r>
            <a:r>
              <a:rPr lang="kk-KZ" i="1" dirty="0" smtClean="0">
                <a:solidFill>
                  <a:srgbClr val="000000"/>
                </a:solidFill>
                <a:latin typeface="Arial"/>
                <a:ea typeface="Times New Roman"/>
              </a:rPr>
              <a:t>қозғалыссыз (масондық ұйымдар)</a:t>
            </a:r>
            <a:r>
              <a:rPr lang="kk-KZ" dirty="0" smtClean="0">
                <a:solidFill>
                  <a:srgbClr val="000000"/>
                </a:solidFill>
                <a:latin typeface="Arial"/>
                <a:ea typeface="Times New Roman"/>
              </a:rPr>
              <a:t> болуы мүмкін.</a:t>
            </a:r>
            <a:endParaRPr lang="ru-RU" dirty="0" smtClean="0">
              <a:solidFill>
                <a:schemeClr val="tx2"/>
              </a:solidFill>
              <a:latin typeface="+mn-lt"/>
              <a:ea typeface="+mn-ea"/>
            </a:endParaRPr>
          </a:p>
        </p:txBody>
      </p:sp>
      <p:sp>
        <p:nvSpPr>
          <p:cNvPr id="5" name="Заголовок 4"/>
          <p:cNvSpPr>
            <a:spLocks noGrp="1"/>
          </p:cNvSpPr>
          <p:nvPr>
            <p:ph type="title"/>
          </p:nvPr>
        </p:nvSpPr>
        <p:spPr/>
        <p:txBody>
          <a:bodyPr/>
          <a:lstStyle/>
          <a:p>
            <a:r>
              <a:rPr lang="ru-RU" dirty="0" smtClean="0"/>
              <a:t>ТОП</a:t>
            </a:r>
            <a:endParaRPr lang="ru-RU" dirty="0"/>
          </a:p>
        </p:txBody>
      </p:sp>
    </p:spTree>
    <p:extLst>
      <p:ext uri="{BB962C8B-B14F-4D97-AF65-F5344CB8AC3E}">
        <p14:creationId xmlns:p14="http://schemas.microsoft.com/office/powerpoint/2010/main" val="1563141108"/>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9401" y="1916832"/>
            <a:ext cx="7909063" cy="4680520"/>
          </a:xfrm>
        </p:spPr>
      </p:pic>
      <p:sp>
        <p:nvSpPr>
          <p:cNvPr id="5" name="Заголовок 4"/>
          <p:cNvSpPr>
            <a:spLocks noGrp="1"/>
          </p:cNvSpPr>
          <p:nvPr>
            <p:ph type="title"/>
          </p:nvPr>
        </p:nvSpPr>
        <p:spPr/>
        <p:txBody>
          <a:bodyPr/>
          <a:lstStyle/>
          <a:p>
            <a:r>
              <a:rPr lang="ru-RU" dirty="0" err="1" smtClean="0"/>
              <a:t>Әлеуметтік</a:t>
            </a:r>
            <a:r>
              <a:rPr lang="ru-RU" dirty="0" smtClean="0"/>
              <a:t> </a:t>
            </a:r>
            <a:r>
              <a:rPr lang="ru-RU" dirty="0" err="1" smtClean="0"/>
              <a:t>топтар</a:t>
            </a:r>
            <a:endParaRPr lang="ru-RU" dirty="0"/>
          </a:p>
        </p:txBody>
      </p:sp>
    </p:spTree>
    <p:extLst>
      <p:ext uri="{BB962C8B-B14F-4D97-AF65-F5344CB8AC3E}">
        <p14:creationId xmlns:p14="http://schemas.microsoft.com/office/powerpoint/2010/main" val="1195875659"/>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1772816"/>
            <a:ext cx="7992888" cy="4536504"/>
          </a:xfrm>
        </p:spPr>
        <p:txBody>
          <a:bodyPr>
            <a:normAutofit/>
          </a:bodyPr>
          <a:lstStyle/>
          <a:p>
            <a:pPr>
              <a:lnSpc>
                <a:spcPts val="1800"/>
              </a:lnSpc>
              <a:spcBef>
                <a:spcPts val="480"/>
              </a:spcBef>
              <a:spcAft>
                <a:spcPts val="600"/>
              </a:spcAft>
            </a:pPr>
            <a:r>
              <a:rPr lang="kk-KZ" dirty="0">
                <a:solidFill>
                  <a:srgbClr val="000000"/>
                </a:solidFill>
                <a:latin typeface="Arial"/>
                <a:ea typeface="Times New Roman"/>
                <a:cs typeface="Times New Roman"/>
              </a:rPr>
              <a:t>Әлеуметтік топ — жеке тұлғалардың ортақ, ынтымақты, үйлескен </a:t>
            </a:r>
            <a:r>
              <a:rPr lang="kk-KZ" u="sng" dirty="0">
                <a:solidFill>
                  <a:srgbClr val="0B0080"/>
                </a:solidFill>
                <a:latin typeface="Arial"/>
                <a:ea typeface="Times New Roman"/>
                <a:cs typeface="Times New Roman"/>
                <a:hlinkClick r:id="rId2" tooltip="Іс-әрекет"/>
              </a:rPr>
              <a:t>іс-әрекетті</a:t>
            </a:r>
            <a:r>
              <a:rPr lang="kk-KZ" dirty="0">
                <a:solidFill>
                  <a:srgbClr val="000000"/>
                </a:solidFill>
                <a:latin typeface="Arial"/>
                <a:ea typeface="Times New Roman"/>
                <a:cs typeface="Times New Roman"/>
              </a:rPr>
              <a:t> жүзеге асырудағы қажеттіліктерін қамтамасыз ететін адамдар бірлестігінің, өзара әрекетінің негізгі түрі,бірігу дәрежесі әрқилы бірлестіктердің құрамын белгілейін өте кең </a:t>
            </a:r>
            <a:r>
              <a:rPr lang="kk-KZ" u="sng" dirty="0">
                <a:solidFill>
                  <a:srgbClr val="0B0080"/>
                </a:solidFill>
                <a:latin typeface="Arial"/>
                <a:ea typeface="Times New Roman"/>
                <a:cs typeface="Times New Roman"/>
                <a:hlinkClick r:id="rId3" tooltip="Ұғым"/>
              </a:rPr>
              <a:t>ұғым</a:t>
            </a:r>
            <a:r>
              <a:rPr lang="kk-KZ" dirty="0">
                <a:solidFill>
                  <a:srgbClr val="000000"/>
                </a:solidFill>
                <a:latin typeface="Arial"/>
                <a:ea typeface="Times New Roman"/>
                <a:cs typeface="Times New Roman"/>
              </a:rPr>
              <a:t>. Жалпы, әлеуметтік топ ұғымы мүдделердің, құндылықтар мен жүріс-тұрыс нормаларының ортақтығы мен айырмашылықтарына орай халықтың жіктелуін бейнелейді. Қазіргі </a:t>
            </a:r>
            <a:r>
              <a:rPr lang="kk-KZ" u="sng" dirty="0">
                <a:solidFill>
                  <a:srgbClr val="0B0080"/>
                </a:solidFill>
                <a:latin typeface="Arial"/>
                <a:ea typeface="Times New Roman"/>
                <a:cs typeface="Times New Roman"/>
                <a:hlinkClick r:id="rId4" tooltip="Әлеуметтану"/>
              </a:rPr>
              <a:t>әлеуметтік ғылымдарда</a:t>
            </a:r>
            <a:r>
              <a:rPr lang="kk-KZ" dirty="0">
                <a:solidFill>
                  <a:srgbClr val="000000"/>
                </a:solidFill>
                <a:latin typeface="Arial"/>
                <a:ea typeface="Times New Roman"/>
                <a:cs typeface="Times New Roman"/>
              </a:rPr>
              <a:t> әлеуметтік топтар ретінде таптар, сословиелер, таптар және сословиелер ішіндегі бөлімшелер, этникалық, кәсіптік, жыныстық, жас ерекшелігіне қарай, мекендік, тұтынушылық, діни, білімі бойынша және басқа да топтар қарастырылады. Әлеуметтік топтар </a:t>
            </a:r>
            <a:r>
              <a:rPr lang="kk-KZ" u="sng" dirty="0">
                <a:solidFill>
                  <a:srgbClr val="0B0080"/>
                </a:solidFill>
                <a:latin typeface="Arial"/>
                <a:ea typeface="Times New Roman"/>
                <a:cs typeface="Times New Roman"/>
                <a:hlinkClick r:id="rId5" tooltip="Теория"/>
              </a:rPr>
              <a:t>теориясында</a:t>
            </a:r>
            <a:r>
              <a:rPr lang="kk-KZ" dirty="0">
                <a:solidFill>
                  <a:srgbClr val="000000"/>
                </a:solidFill>
                <a:latin typeface="Arial"/>
                <a:ea typeface="Times New Roman"/>
                <a:cs typeface="Times New Roman"/>
              </a:rPr>
              <a:t> топтар үлкен, орта және кіші болып бөлінеді:</a:t>
            </a:r>
            <a:endParaRPr lang="ru-RU" sz="3200" dirty="0">
              <a:latin typeface="Calibri"/>
              <a:ea typeface="Calibri"/>
              <a:cs typeface="Times New Roman"/>
            </a:endParaRPr>
          </a:p>
          <a:p>
            <a:endParaRPr lang="ru-RU" dirty="0"/>
          </a:p>
        </p:txBody>
      </p:sp>
    </p:spTree>
    <p:extLst>
      <p:ext uri="{BB962C8B-B14F-4D97-AF65-F5344CB8AC3E}">
        <p14:creationId xmlns:p14="http://schemas.microsoft.com/office/powerpoint/2010/main" val="2066995938"/>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83568" y="1340768"/>
            <a:ext cx="7408333" cy="4968552"/>
          </a:xfrm>
        </p:spPr>
        <p:txBody>
          <a:bodyPr>
            <a:normAutofit/>
          </a:bodyPr>
          <a:lstStyle/>
          <a:p>
            <a:pPr>
              <a:lnSpc>
                <a:spcPts val="1800"/>
              </a:lnSpc>
              <a:spcBef>
                <a:spcPts val="480"/>
              </a:spcBef>
              <a:spcAft>
                <a:spcPts val="600"/>
              </a:spcAft>
            </a:pPr>
            <a:r>
              <a:rPr lang="kk-KZ" dirty="0">
                <a:solidFill>
                  <a:srgbClr val="000000"/>
                </a:solidFill>
                <a:latin typeface="Arial"/>
                <a:ea typeface="Times New Roman"/>
                <a:cs typeface="Times New Roman"/>
              </a:rPr>
              <a:t>1. </a:t>
            </a:r>
            <a:r>
              <a:rPr lang="kk-KZ" i="1" dirty="0">
                <a:solidFill>
                  <a:srgbClr val="000000"/>
                </a:solidFill>
                <a:latin typeface="Arial"/>
                <a:ea typeface="Times New Roman"/>
                <a:cs typeface="Times New Roman"/>
              </a:rPr>
              <a:t>Үлкен әлеуметтік топтарға</a:t>
            </a:r>
            <a:r>
              <a:rPr lang="kk-KZ" dirty="0">
                <a:solidFill>
                  <a:srgbClr val="000000"/>
                </a:solidFill>
                <a:latin typeface="Arial"/>
                <a:ea typeface="Times New Roman"/>
                <a:cs typeface="Times New Roman"/>
              </a:rPr>
              <a:t> халықты қамтитын бірлестіктер кіреді, яғни олар: </a:t>
            </a:r>
            <a:r>
              <a:rPr lang="kk-KZ" u="sng" dirty="0">
                <a:solidFill>
                  <a:srgbClr val="0B0080"/>
                </a:solidFill>
                <a:latin typeface="Arial"/>
                <a:ea typeface="Times New Roman"/>
                <a:cs typeface="Times New Roman"/>
                <a:hlinkClick r:id="rId2" tooltip="Сословие"/>
              </a:rPr>
              <a:t>сословиелер</a:t>
            </a:r>
            <a:r>
              <a:rPr lang="kk-KZ" dirty="0">
                <a:solidFill>
                  <a:srgbClr val="000000"/>
                </a:solidFill>
                <a:latin typeface="Arial"/>
                <a:ea typeface="Times New Roman"/>
                <a:cs typeface="Times New Roman"/>
              </a:rPr>
              <a:t>, таптар, әлеуметтік жіктер, </a:t>
            </a:r>
            <a:r>
              <a:rPr lang="kk-KZ" u="sng" dirty="0">
                <a:solidFill>
                  <a:srgbClr val="0B0080"/>
                </a:solidFill>
                <a:latin typeface="Arial"/>
                <a:ea typeface="Times New Roman"/>
                <a:cs typeface="Times New Roman"/>
                <a:hlinkClick r:id="rId3" tooltip="Жыныс"/>
              </a:rPr>
              <a:t>жыныстық</a:t>
            </a:r>
            <a:r>
              <a:rPr lang="kk-KZ" dirty="0">
                <a:solidFill>
                  <a:srgbClr val="000000"/>
                </a:solidFill>
                <a:latin typeface="Arial"/>
                <a:ea typeface="Times New Roman"/>
                <a:cs typeface="Times New Roman"/>
              </a:rPr>
              <a:t>, жас ерекшелігі бойынша, </a:t>
            </a:r>
            <a:r>
              <a:rPr lang="kk-KZ" u="sng" dirty="0">
                <a:solidFill>
                  <a:srgbClr val="0B0080"/>
                </a:solidFill>
                <a:latin typeface="Arial"/>
                <a:ea typeface="Times New Roman"/>
                <a:cs typeface="Times New Roman"/>
                <a:hlinkClick r:id="rId4" tooltip="Этнос"/>
              </a:rPr>
              <a:t>этникалық</a:t>
            </a:r>
            <a:r>
              <a:rPr lang="kk-KZ" dirty="0">
                <a:solidFill>
                  <a:srgbClr val="000000"/>
                </a:solidFill>
                <a:latin typeface="Arial"/>
                <a:ea typeface="Times New Roman"/>
                <a:cs typeface="Times New Roman"/>
              </a:rPr>
              <a:t>, </a:t>
            </a:r>
            <a:r>
              <a:rPr lang="kk-KZ" u="sng" dirty="0">
                <a:solidFill>
                  <a:srgbClr val="0B0080"/>
                </a:solidFill>
                <a:latin typeface="Arial"/>
                <a:ea typeface="Times New Roman"/>
                <a:cs typeface="Times New Roman"/>
                <a:hlinkClick r:id="rId5" tooltip="Дін"/>
              </a:rPr>
              <a:t>діни</a:t>
            </a:r>
            <a:r>
              <a:rPr lang="kk-KZ" dirty="0">
                <a:solidFill>
                  <a:srgbClr val="000000"/>
                </a:solidFill>
                <a:latin typeface="Arial"/>
                <a:ea typeface="Times New Roman"/>
                <a:cs typeface="Times New Roman"/>
              </a:rPr>
              <a:t> және т.б. топтар. Үлкен топтар елеулі </a:t>
            </a:r>
            <a:r>
              <a:rPr lang="kk-KZ" u="sng" dirty="0">
                <a:solidFill>
                  <a:srgbClr val="0B0080"/>
                </a:solidFill>
                <a:latin typeface="Arial"/>
                <a:ea typeface="Times New Roman"/>
                <a:cs typeface="Times New Roman"/>
                <a:hlinkClick r:id="rId6" tooltip="Саясат"/>
              </a:rPr>
              <a:t>саяси</a:t>
            </a:r>
            <a:r>
              <a:rPr lang="kk-KZ" dirty="0">
                <a:solidFill>
                  <a:srgbClr val="000000"/>
                </a:solidFill>
                <a:latin typeface="Arial"/>
                <a:ea typeface="Times New Roman"/>
                <a:cs typeface="Times New Roman"/>
              </a:rPr>
              <a:t> ықпалға ие болғандықтан әр түрлі әлеуметтік қозғалыстардың базалық негізі болуы мүмкін.</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2. </a:t>
            </a:r>
            <a:r>
              <a:rPr lang="kk-KZ" i="1" dirty="0">
                <a:solidFill>
                  <a:srgbClr val="000000"/>
                </a:solidFill>
                <a:latin typeface="Arial"/>
                <a:ea typeface="Times New Roman"/>
                <a:cs typeface="Times New Roman"/>
              </a:rPr>
              <a:t>Орташа топтар</a:t>
            </a:r>
            <a:r>
              <a:rPr lang="kk-KZ" dirty="0">
                <a:solidFill>
                  <a:srgbClr val="000000"/>
                </a:solidFill>
                <a:latin typeface="Arial"/>
                <a:ea typeface="Times New Roman"/>
                <a:cs typeface="Times New Roman"/>
              </a:rPr>
              <a:t> өндірістік, </a:t>
            </a:r>
            <a:r>
              <a:rPr lang="kk-KZ" u="sng" dirty="0">
                <a:solidFill>
                  <a:srgbClr val="A55858"/>
                </a:solidFill>
                <a:latin typeface="Arial"/>
                <a:ea typeface="Times New Roman"/>
                <a:cs typeface="Times New Roman"/>
                <a:hlinkClick r:id="rId7" tooltip="Территория (мұндай бет жоқ)"/>
              </a:rPr>
              <a:t>территориялық</a:t>
            </a:r>
            <a:r>
              <a:rPr lang="kk-KZ" dirty="0">
                <a:solidFill>
                  <a:srgbClr val="000000"/>
                </a:solidFill>
                <a:latin typeface="Arial"/>
                <a:ea typeface="Times New Roman"/>
                <a:cs typeface="Times New Roman"/>
              </a:rPr>
              <a:t> бірлестіктерден құрылады, олардың арасында әр түрлі мүдделер мен саяси </a:t>
            </a:r>
            <a:r>
              <a:rPr lang="kk-KZ" u="sng" dirty="0">
                <a:solidFill>
                  <a:srgbClr val="0B0080"/>
                </a:solidFill>
                <a:latin typeface="Arial"/>
                <a:ea typeface="Times New Roman"/>
                <a:cs typeface="Times New Roman"/>
                <a:hlinkClick r:id="rId8" tooltip="Бәсекелестік"/>
              </a:rPr>
              <a:t>бәсекелестік</a:t>
            </a:r>
            <a:r>
              <a:rPr lang="kk-KZ" dirty="0">
                <a:solidFill>
                  <a:srgbClr val="000000"/>
                </a:solidFill>
                <a:latin typeface="Arial"/>
                <a:ea typeface="Times New Roman"/>
                <a:cs typeface="Times New Roman"/>
              </a:rPr>
              <a:t> болуы мүмкін.</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3. </a:t>
            </a:r>
            <a:r>
              <a:rPr lang="kk-KZ" i="1" dirty="0">
                <a:solidFill>
                  <a:srgbClr val="000000"/>
                </a:solidFill>
                <a:latin typeface="Arial"/>
                <a:ea typeface="Times New Roman"/>
                <a:cs typeface="Times New Roman"/>
              </a:rPr>
              <a:t>Кіші топтарға</a:t>
            </a:r>
            <a:r>
              <a:rPr lang="kk-KZ" dirty="0">
                <a:solidFill>
                  <a:srgbClr val="000000"/>
                </a:solidFill>
                <a:latin typeface="Arial"/>
                <a:ea typeface="Times New Roman"/>
                <a:cs typeface="Times New Roman"/>
              </a:rPr>
              <a:t>, ең алдымен, мүдделер ортақтығы негізінде пайда болатын тұрақты немесе уақытша </a:t>
            </a:r>
            <a:r>
              <a:rPr lang="kk-KZ" u="sng" dirty="0">
                <a:solidFill>
                  <a:srgbClr val="A55858"/>
                </a:solidFill>
                <a:latin typeface="Arial"/>
                <a:ea typeface="Times New Roman"/>
                <a:cs typeface="Times New Roman"/>
                <a:hlinkClick r:id="rId9" tooltip="Ассоцияция (мұндай бет жоқ)"/>
              </a:rPr>
              <a:t>ассоцияциялар</a:t>
            </a:r>
            <a:r>
              <a:rPr lang="kk-KZ" dirty="0">
                <a:solidFill>
                  <a:srgbClr val="000000"/>
                </a:solidFill>
                <a:latin typeface="Arial"/>
                <a:ea typeface="Times New Roman"/>
                <a:cs typeface="Times New Roman"/>
              </a:rPr>
              <a:t> жатады. </a:t>
            </a:r>
            <a:r>
              <a:rPr lang="kk-KZ" u="sng" dirty="0">
                <a:solidFill>
                  <a:srgbClr val="0B0080"/>
                </a:solidFill>
                <a:latin typeface="Arial"/>
                <a:ea typeface="Times New Roman"/>
                <a:cs typeface="Times New Roman"/>
                <a:hlinkClick r:id="rId10" tooltip="Отбасы"/>
              </a:rPr>
              <a:t>Отбасы</a:t>
            </a:r>
            <a:r>
              <a:rPr lang="kk-KZ" dirty="0">
                <a:solidFill>
                  <a:srgbClr val="000000"/>
                </a:solidFill>
                <a:latin typeface="Arial"/>
                <a:ea typeface="Times New Roman"/>
                <a:cs typeface="Times New Roman"/>
              </a:rPr>
              <a:t>, шағын өндірістік бірлестіктер, </a:t>
            </a:r>
            <a:r>
              <a:rPr lang="kk-KZ" u="sng" dirty="0">
                <a:solidFill>
                  <a:srgbClr val="0B0080"/>
                </a:solidFill>
                <a:latin typeface="Arial"/>
                <a:ea typeface="Times New Roman"/>
                <a:cs typeface="Times New Roman"/>
                <a:hlinkClick r:id="rId11" tooltip="Қоғам"/>
              </a:rPr>
              <a:t>қоғамдық</a:t>
            </a:r>
            <a:r>
              <a:rPr lang="kk-KZ" dirty="0">
                <a:solidFill>
                  <a:srgbClr val="000000"/>
                </a:solidFill>
                <a:latin typeface="Arial"/>
                <a:ea typeface="Times New Roman"/>
                <a:cs typeface="Times New Roman"/>
              </a:rPr>
              <a:t> өмірдің әр түрлі ұйымдары кіші топтар түрлері ретінде есептеледі.</a:t>
            </a:r>
            <a:endParaRPr lang="ru-RU" sz="3200" dirty="0">
              <a:latin typeface="Calibri"/>
              <a:ea typeface="Calibri"/>
              <a:cs typeface="Times New Roman"/>
            </a:endParaRPr>
          </a:p>
          <a:p>
            <a:endParaRPr lang="ru-RU" dirty="0"/>
          </a:p>
        </p:txBody>
      </p:sp>
    </p:spTree>
    <p:extLst>
      <p:ext uri="{BB962C8B-B14F-4D97-AF65-F5344CB8AC3E}">
        <p14:creationId xmlns:p14="http://schemas.microsoft.com/office/powerpoint/2010/main" val="119836091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675466"/>
            <a:ext cx="7408333" cy="3849877"/>
          </a:xfrm>
        </p:spPr>
        <p:txBody>
          <a:bodyPr>
            <a:normAutofit fontScale="70000" lnSpcReduction="20000"/>
          </a:bodyPr>
          <a:lstStyle/>
          <a:p>
            <a:pPr marL="342900" lvl="0" indent="-342900">
              <a:lnSpc>
                <a:spcPts val="1800"/>
              </a:lnSpc>
              <a:spcAft>
                <a:spcPts val="120"/>
              </a:spcAft>
              <a:tabLst>
                <a:tab pos="457200" algn="l"/>
              </a:tabLst>
            </a:pPr>
            <a:r>
              <a:rPr lang="kk-KZ" dirty="0">
                <a:solidFill>
                  <a:srgbClr val="000000"/>
                </a:solidFill>
                <a:latin typeface="Arial"/>
                <a:ea typeface="Times New Roman"/>
                <a:cs typeface="Times New Roman"/>
              </a:rPr>
              <a:t>еңбекші шаруалар табы (кәсібі - қара күшімен жер </a:t>
            </a:r>
            <a:r>
              <a:rPr lang="kk-KZ" u="sng" dirty="0">
                <a:solidFill>
                  <a:srgbClr val="0B0080"/>
                </a:solidFill>
                <a:latin typeface="Arial"/>
                <a:ea typeface="Times New Roman"/>
                <a:cs typeface="Times New Roman"/>
                <a:hlinkClick r:id="rId2" tooltip="Өңдеу"/>
              </a:rPr>
              <a:t>өңдеу</a:t>
            </a:r>
            <a:r>
              <a:rPr lang="kk-KZ" dirty="0">
                <a:solidFill>
                  <a:srgbClr val="000000"/>
                </a:solidFill>
                <a:latin typeface="Arial"/>
                <a:ea typeface="Times New Roman"/>
                <a:cs typeface="Times New Roman"/>
              </a:rPr>
              <a:t>, құқық көлемі - шектеулі, мүліктік жағдайы - орташа немесе орташадан томен);</a:t>
            </a:r>
            <a:endParaRPr lang="ru-RU" sz="3200" dirty="0">
              <a:latin typeface="Calibri"/>
              <a:ea typeface="Calibri"/>
              <a:cs typeface="Times New Roman"/>
            </a:endParaRPr>
          </a:p>
          <a:p>
            <a:pPr marL="342900" lvl="0" indent="-342900">
              <a:lnSpc>
                <a:spcPts val="1800"/>
              </a:lnSpc>
              <a:spcAft>
                <a:spcPts val="120"/>
              </a:spcAft>
              <a:tabLst>
                <a:tab pos="457200" algn="l"/>
              </a:tabLst>
            </a:pPr>
            <a:r>
              <a:rPr lang="kk-KZ" dirty="0">
                <a:solidFill>
                  <a:srgbClr val="000000"/>
                </a:solidFill>
                <a:latin typeface="Arial"/>
                <a:ea typeface="Times New Roman"/>
                <a:cs typeface="Times New Roman"/>
              </a:rPr>
              <a:t>жалдамалы жұмысшылар табы (кәсібі - көбіне қара күшке негізделетін сауда-өнеркәсіптік мекемелерге жалданып жұмыс жасау, құқық көлемі - шектеулі, еңбек қатынастарына сүйенеді, мүліктік жағдайы - орташадан немесе кедейге дейін);</a:t>
            </a:r>
            <a:endParaRPr lang="ru-RU" sz="3200" dirty="0">
              <a:latin typeface="Calibri"/>
              <a:ea typeface="Calibri"/>
              <a:cs typeface="Times New Roman"/>
            </a:endParaRPr>
          </a:p>
          <a:p>
            <a:pPr marL="342900" lvl="0" indent="-342900">
              <a:lnSpc>
                <a:spcPts val="1800"/>
              </a:lnSpc>
              <a:spcAft>
                <a:spcPts val="120"/>
              </a:spcAft>
              <a:tabLst>
                <a:tab pos="457200" algn="l"/>
              </a:tabLst>
            </a:pPr>
            <a:r>
              <a:rPr lang="kk-KZ" dirty="0">
                <a:solidFill>
                  <a:srgbClr val="000000"/>
                </a:solidFill>
                <a:latin typeface="Arial"/>
                <a:ea typeface="Times New Roman"/>
                <a:cs typeface="Times New Roman"/>
              </a:rPr>
              <a:t>жер иеленушілер табы (кәсібі - </a:t>
            </a:r>
            <a:r>
              <a:rPr lang="kk-KZ" u="sng" dirty="0">
                <a:solidFill>
                  <a:srgbClr val="A55858"/>
                </a:solidFill>
                <a:latin typeface="Arial"/>
                <a:ea typeface="Times New Roman"/>
                <a:cs typeface="Times New Roman"/>
                <a:hlinkClick r:id="rId3" tooltip="Жер Салығы (мұндай бет жоқ)"/>
              </a:rPr>
              <a:t>жер салығымен</a:t>
            </a:r>
            <a:r>
              <a:rPr lang="kk-KZ" dirty="0">
                <a:solidFill>
                  <a:srgbClr val="000000"/>
                </a:solidFill>
                <a:latin typeface="Arial"/>
                <a:ea typeface="Times New Roman"/>
                <a:cs typeface="Times New Roman"/>
              </a:rPr>
              <a:t> күнелтетін, зиялы-басқарушылық қызмет атқаратын жер иелері, құқық көлемі - артық дәрежелі, пұрсатты, мүліктік жағдайы - жұмысшы және шаруа табымен салыстырғанда бай);</a:t>
            </a:r>
            <a:endParaRPr lang="ru-RU" sz="3200" dirty="0">
              <a:latin typeface="Calibri"/>
              <a:ea typeface="Calibri"/>
              <a:cs typeface="Times New Roman"/>
            </a:endParaRPr>
          </a:p>
          <a:p>
            <a:r>
              <a:rPr lang="kk-KZ" dirty="0">
                <a:solidFill>
                  <a:srgbClr val="000000"/>
                </a:solidFill>
                <a:latin typeface="Arial"/>
                <a:ea typeface="Times New Roman"/>
              </a:rPr>
              <a:t>капиталистер табы (кәсібі - өндірістік, </a:t>
            </a:r>
            <a:r>
              <a:rPr lang="kk-KZ" u="sng" dirty="0">
                <a:solidFill>
                  <a:srgbClr val="0B0080"/>
                </a:solidFill>
                <a:latin typeface="Arial"/>
                <a:ea typeface="Times New Roman"/>
                <a:hlinkClick r:id="rId4" tooltip="Сауда"/>
              </a:rPr>
              <a:t>сауда</a:t>
            </a:r>
            <a:r>
              <a:rPr lang="kk-KZ" dirty="0">
                <a:solidFill>
                  <a:srgbClr val="000000"/>
                </a:solidFill>
                <a:latin typeface="Arial"/>
                <a:ea typeface="Times New Roman"/>
              </a:rPr>
              <a:t> және қаржы капиталдарының иелері, қүқық көлемі - жер иеленушімен салыстырғанда айрықша құқыққа ие, артық дәрежелі, пұрсатты, мүліктік жағдайы - бай). </a:t>
            </a:r>
            <a:r>
              <a:rPr lang="kk-KZ" u="sng" dirty="0">
                <a:solidFill>
                  <a:srgbClr val="0B0080"/>
                </a:solidFill>
                <a:latin typeface="Arial"/>
                <a:ea typeface="Times New Roman"/>
                <a:hlinkClick r:id="rId5" tooltip="Саясаттану"/>
              </a:rPr>
              <a:t>Саяси ғылымда</a:t>
            </a:r>
            <a:r>
              <a:rPr lang="kk-KZ" dirty="0">
                <a:solidFill>
                  <a:srgbClr val="000000"/>
                </a:solidFill>
                <a:latin typeface="Arial"/>
                <a:ea typeface="Times New Roman"/>
              </a:rPr>
              <a:t> әлеуметтік таптар саяси қатынастардың маңызды субъектілері ретінде мойындалады</a:t>
            </a:r>
            <a:endParaRPr lang="ru-RU" dirty="0"/>
          </a:p>
        </p:txBody>
      </p:sp>
      <p:sp>
        <p:nvSpPr>
          <p:cNvPr id="3" name="Заголовок 2"/>
          <p:cNvSpPr>
            <a:spLocks noGrp="1"/>
          </p:cNvSpPr>
          <p:nvPr>
            <p:ph type="title"/>
          </p:nvPr>
        </p:nvSpPr>
        <p:spPr/>
        <p:txBody>
          <a:bodyPr/>
          <a:lstStyle/>
          <a:p>
            <a:r>
              <a:rPr lang="ru-RU" dirty="0" err="1" smtClean="0"/>
              <a:t>Кіші</a:t>
            </a:r>
            <a:r>
              <a:rPr lang="ru-RU" dirty="0" smtClean="0"/>
              <a:t> топ</a:t>
            </a:r>
            <a:endParaRPr lang="ru-RU" dirty="0"/>
          </a:p>
        </p:txBody>
      </p:sp>
    </p:spTree>
    <p:extLst>
      <p:ext uri="{BB962C8B-B14F-4D97-AF65-F5344CB8AC3E}">
        <p14:creationId xmlns:p14="http://schemas.microsoft.com/office/powerpoint/2010/main" val="2517609715"/>
      </p:ext>
    </p:extLst>
  </p:cSld>
  <p:clrMapOvr>
    <a:masterClrMapping/>
  </p:clrMapOvr>
  <p:transition spd="slow">
    <p:wheel spokes="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56819" y="908720"/>
            <a:ext cx="7408333" cy="4968552"/>
          </a:xfrm>
        </p:spPr>
        <p:txBody>
          <a:bodyPr/>
          <a:lstStyle/>
          <a:p>
            <a:r>
              <a:rPr lang="kk-KZ" b="1" dirty="0">
                <a:solidFill>
                  <a:srgbClr val="000000"/>
                </a:solidFill>
                <a:latin typeface="Arial"/>
                <a:ea typeface="Times New Roman"/>
              </a:rPr>
              <a:t>Шағын топ</a:t>
            </a:r>
            <a:r>
              <a:rPr lang="kk-KZ" dirty="0">
                <a:solidFill>
                  <a:srgbClr val="000000"/>
                </a:solidFill>
                <a:latin typeface="Arial"/>
                <a:ea typeface="Times New Roman"/>
              </a:rPr>
              <a:t> - барлық мүшелерінің арасында тікелей қатынас болатын әлеуметтік топ, оның синонимі қатынастық </a:t>
            </a:r>
            <a:r>
              <a:rPr lang="kk-KZ" dirty="0" smtClean="0">
                <a:solidFill>
                  <a:srgbClr val="000000"/>
                </a:solidFill>
                <a:latin typeface="Arial"/>
                <a:ea typeface="Times New Roman"/>
              </a:rPr>
              <a:t>топ</a:t>
            </a:r>
          </a:p>
          <a:p>
            <a:pPr>
              <a:lnSpc>
                <a:spcPts val="1800"/>
              </a:lnSpc>
              <a:spcBef>
                <a:spcPts val="480"/>
              </a:spcBef>
              <a:spcAft>
                <a:spcPts val="600"/>
              </a:spcAft>
            </a:pPr>
            <a:endParaRPr lang="kk-KZ" dirty="0" smtClean="0">
              <a:solidFill>
                <a:srgbClr val="000000"/>
              </a:solidFill>
              <a:latin typeface="Arial"/>
              <a:ea typeface="Times New Roman"/>
              <a:cs typeface="Times New Roman"/>
            </a:endParaRPr>
          </a:p>
          <a:p>
            <a:pPr>
              <a:lnSpc>
                <a:spcPts val="1800"/>
              </a:lnSpc>
              <a:spcBef>
                <a:spcPts val="480"/>
              </a:spcBef>
              <a:spcAft>
                <a:spcPts val="600"/>
              </a:spcAft>
            </a:pPr>
            <a:endParaRPr lang="kk-KZ" dirty="0">
              <a:solidFill>
                <a:srgbClr val="000000"/>
              </a:solidFill>
              <a:latin typeface="Arial"/>
              <a:ea typeface="Times New Roman"/>
              <a:cs typeface="Times New Roman"/>
            </a:endParaRPr>
          </a:p>
          <a:p>
            <a:pPr>
              <a:lnSpc>
                <a:spcPts val="1800"/>
              </a:lnSpc>
              <a:spcBef>
                <a:spcPts val="480"/>
              </a:spcBef>
              <a:spcAft>
                <a:spcPts val="600"/>
              </a:spcAft>
            </a:pPr>
            <a:r>
              <a:rPr lang="kk-KZ" dirty="0" smtClean="0">
                <a:solidFill>
                  <a:srgbClr val="000000"/>
                </a:solidFill>
                <a:latin typeface="Arial"/>
                <a:ea typeface="Times New Roman"/>
                <a:cs typeface="Times New Roman"/>
              </a:rPr>
              <a:t>Атаулы </a:t>
            </a:r>
            <a:r>
              <a:rPr lang="kk-KZ" dirty="0">
                <a:solidFill>
                  <a:srgbClr val="000000"/>
                </a:solidFill>
                <a:latin typeface="Arial"/>
                <a:ea typeface="Times New Roman"/>
                <a:cs typeface="Times New Roman"/>
              </a:rPr>
              <a:t>топ - талдау мақсаты үшін мағынасы зор бірқатар белгілер бойынша бөлінетін адамдар жиынтығы. Мысалы, жас, ой өрісі тұрғылықты орны бойынша топтар.</a:t>
            </a:r>
            <a:endParaRPr lang="ru-RU" sz="3200" dirty="0">
              <a:latin typeface="Calibri"/>
              <a:ea typeface="Calibri"/>
              <a:cs typeface="Times New Roman"/>
            </a:endParaRPr>
          </a:p>
          <a:p>
            <a:endParaRPr lang="ru-RU" dirty="0"/>
          </a:p>
        </p:txBody>
      </p:sp>
      <p:sp>
        <p:nvSpPr>
          <p:cNvPr id="4" name="Прямоугольник 3"/>
          <p:cNvSpPr/>
          <p:nvPr/>
        </p:nvSpPr>
        <p:spPr>
          <a:xfrm>
            <a:off x="827584" y="4202504"/>
            <a:ext cx="6912768" cy="1015663"/>
          </a:xfrm>
          <a:prstGeom prst="rect">
            <a:avLst/>
          </a:prstGeom>
        </p:spPr>
        <p:txBody>
          <a:bodyPr wrap="square">
            <a:spAutoFit/>
          </a:bodyPr>
          <a:lstStyle/>
          <a:p>
            <a:pPr>
              <a:lnSpc>
                <a:spcPts val="1800"/>
              </a:lnSpc>
              <a:spcBef>
                <a:spcPts val="480"/>
              </a:spcBef>
              <a:spcAft>
                <a:spcPts val="600"/>
              </a:spcAft>
            </a:pPr>
            <a:r>
              <a:rPr lang="kk-KZ" b="1" dirty="0" smtClean="0">
                <a:solidFill>
                  <a:srgbClr val="000000"/>
                </a:solidFill>
                <a:effectLst/>
                <a:latin typeface="Arial"/>
                <a:ea typeface="Times New Roman"/>
                <a:cs typeface="Times New Roman"/>
              </a:rPr>
              <a:t>Алғашқы топ - негізінен бастапқы әлеуметтенуді индивидтін басқа топтарға кіруін қамтамасыз ететін шағын топтың бір түрі (отбасы, жасты адамдардың, достардың топтары, кейде көршілер топтары).</a:t>
            </a:r>
            <a:endParaRPr lang="ru-RU" sz="2400" b="1" dirty="0">
              <a:effectLst/>
              <a:latin typeface="Calibri"/>
              <a:ea typeface="Calibri"/>
              <a:cs typeface="Times New Roman"/>
            </a:endParaRPr>
          </a:p>
        </p:txBody>
      </p:sp>
    </p:spTree>
    <p:extLst>
      <p:ext uri="{BB962C8B-B14F-4D97-AF65-F5344CB8AC3E}">
        <p14:creationId xmlns:p14="http://schemas.microsoft.com/office/powerpoint/2010/main" val="7507650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2204864"/>
            <a:ext cx="6912768" cy="2736304"/>
          </a:xfrm>
        </p:spPr>
        <p:txBody>
          <a:bodyPr/>
          <a:lstStyle/>
          <a:p>
            <a:pPr>
              <a:lnSpc>
                <a:spcPts val="1800"/>
              </a:lnSpc>
              <a:spcBef>
                <a:spcPts val="480"/>
              </a:spcBef>
              <a:spcAft>
                <a:spcPts val="600"/>
              </a:spcAft>
            </a:pPr>
            <a:r>
              <a:rPr lang="kk-KZ" dirty="0">
                <a:solidFill>
                  <a:srgbClr val="000000"/>
                </a:solidFill>
                <a:latin typeface="Arial"/>
                <a:ea typeface="Times New Roman"/>
                <a:cs typeface="Times New Roman"/>
              </a:rPr>
              <a:t>Референтті топ - әлеуметтік салыстыру процесінде индивидтер үшін үлгі ретінде болатын, олар өзінің әлеуметтік жағдайын, мінезқұлқы мен ұстанымдарын салыстыратын нақты немесе елестетілетін әлеуметтік топ.</a:t>
            </a:r>
            <a:endParaRPr lang="ru-RU" sz="3200" dirty="0">
              <a:latin typeface="Calibri"/>
              <a:ea typeface="Calibri"/>
              <a:cs typeface="Times New Roman"/>
            </a:endParaRPr>
          </a:p>
          <a:p>
            <a:endParaRPr lang="ru-RU" dirty="0"/>
          </a:p>
        </p:txBody>
      </p:sp>
      <p:sp>
        <p:nvSpPr>
          <p:cNvPr id="3" name="Заголовок 2"/>
          <p:cNvSpPr>
            <a:spLocks noGrp="1"/>
          </p:cNvSpPr>
          <p:nvPr>
            <p:ph type="title"/>
          </p:nvPr>
        </p:nvSpPr>
        <p:spPr/>
        <p:txBody>
          <a:bodyPr/>
          <a:lstStyle/>
          <a:p>
            <a:r>
              <a:rPr lang="kk-KZ" dirty="0">
                <a:solidFill>
                  <a:srgbClr val="000000"/>
                </a:solidFill>
                <a:latin typeface="Arial"/>
                <a:ea typeface="Times New Roman"/>
              </a:rPr>
              <a:t>Референтті топ</a:t>
            </a:r>
            <a:endParaRPr lang="ru-RU" dirty="0"/>
          </a:p>
        </p:txBody>
      </p:sp>
    </p:spTree>
    <p:extLst>
      <p:ext uri="{BB962C8B-B14F-4D97-AF65-F5344CB8AC3E}">
        <p14:creationId xmlns:p14="http://schemas.microsoft.com/office/powerpoint/2010/main" val="254492669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1561" y="1916832"/>
            <a:ext cx="7668840" cy="4209331"/>
          </a:xfrm>
        </p:spPr>
        <p:txBody>
          <a:bodyPr>
            <a:normAutofit fontScale="70000" lnSpcReduction="20000"/>
          </a:bodyPr>
          <a:lstStyle/>
          <a:p>
            <a:pPr>
              <a:lnSpc>
                <a:spcPts val="1800"/>
              </a:lnSpc>
              <a:spcAft>
                <a:spcPts val="720"/>
              </a:spcAft>
            </a:pPr>
            <a:r>
              <a:rPr lang="kk-KZ" sz="4400" dirty="0">
                <a:solidFill>
                  <a:srgbClr val="000000"/>
                </a:solidFill>
                <a:latin typeface="Arial"/>
                <a:ea typeface="Times New Roman"/>
                <a:cs typeface="Times New Roman"/>
              </a:rPr>
              <a:t>Әлеуметтік топ</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Әлеуметтік топ - кең мағынада белгілі бір нақты әлеуметтік, яғни ең алдымен </a:t>
            </a:r>
            <a:r>
              <a:rPr lang="kk-KZ" u="sng" dirty="0">
                <a:solidFill>
                  <a:srgbClr val="0B0080"/>
                </a:solidFill>
                <a:latin typeface="Arial"/>
                <a:ea typeface="Times New Roman"/>
                <a:cs typeface="Times New Roman"/>
                <a:hlinkClick r:id="rId2" tooltip="Қоғам"/>
              </a:rPr>
              <a:t>қоғам</a:t>
            </a:r>
            <a:r>
              <a:rPr lang="kk-KZ" dirty="0">
                <a:solidFill>
                  <a:srgbClr val="000000"/>
                </a:solidFill>
                <a:latin typeface="Arial"/>
                <a:ea typeface="Times New Roman"/>
                <a:cs typeface="Times New Roman"/>
              </a:rPr>
              <a:t> өмірімен байланысты белгілердің қоғамдағы қоғамдық қатынастар жүйесінің негізіндегі топтық қауымдастықтардың кең жиынтығы.</a:t>
            </a:r>
            <a:endParaRPr lang="ru-RU" sz="3200" dirty="0">
              <a:latin typeface="Calibri"/>
              <a:ea typeface="Calibri"/>
              <a:cs typeface="Times New Roman"/>
            </a:endParaRPr>
          </a:p>
          <a:p>
            <a:pPr>
              <a:lnSpc>
                <a:spcPts val="1800"/>
              </a:lnSpc>
              <a:spcAft>
                <a:spcPts val="720"/>
              </a:spcAft>
            </a:pPr>
            <a:r>
              <a:rPr lang="kk-KZ" sz="4400" dirty="0">
                <a:solidFill>
                  <a:srgbClr val="000000"/>
                </a:solidFill>
                <a:latin typeface="Arial"/>
                <a:ea typeface="Times New Roman"/>
                <a:cs typeface="Times New Roman"/>
              </a:rPr>
              <a:t>Ресми топ</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Ресми топ - заңды статусы бар, әлеуметтік </a:t>
            </a:r>
            <a:r>
              <a:rPr lang="kk-KZ" u="sng" dirty="0">
                <a:solidFill>
                  <a:srgbClr val="0B0080"/>
                </a:solidFill>
                <a:latin typeface="Arial"/>
                <a:ea typeface="Times New Roman"/>
                <a:cs typeface="Times New Roman"/>
                <a:hlinkClick r:id="rId3" tooltip="Институт"/>
              </a:rPr>
              <a:t>институттың</a:t>
            </a:r>
            <a:r>
              <a:rPr lang="kk-KZ" dirty="0">
                <a:solidFill>
                  <a:srgbClr val="000000"/>
                </a:solidFill>
                <a:latin typeface="Arial"/>
                <a:ea typeface="Times New Roman"/>
                <a:cs typeface="Times New Roman"/>
              </a:rPr>
              <a:t>, </a:t>
            </a:r>
            <a:r>
              <a:rPr lang="kk-KZ" u="sng" dirty="0">
                <a:solidFill>
                  <a:srgbClr val="0B0080"/>
                </a:solidFill>
                <a:latin typeface="Arial"/>
                <a:ea typeface="Times New Roman"/>
                <a:cs typeface="Times New Roman"/>
                <a:hlinkClick r:id="rId4" tooltip="Ұйым"/>
              </a:rPr>
              <a:t>ұйымның</a:t>
            </a:r>
            <a:r>
              <a:rPr lang="kk-KZ" dirty="0">
                <a:solidFill>
                  <a:srgbClr val="000000"/>
                </a:solidFill>
                <a:latin typeface="Arial"/>
                <a:ea typeface="Times New Roman"/>
                <a:cs typeface="Times New Roman"/>
              </a:rPr>
              <a:t> бір бөлігі болып табылатын, осы институт немесе ұйым ішіндегі еңбек бөлінісі шеңберінде белгілі бір нәтижеге (</a:t>
            </a:r>
            <a:r>
              <a:rPr lang="kk-KZ" i="1" dirty="0">
                <a:solidFill>
                  <a:srgbClr val="000000"/>
                </a:solidFill>
                <a:latin typeface="Arial"/>
                <a:ea typeface="Times New Roman"/>
                <a:cs typeface="Times New Roman"/>
              </a:rPr>
              <a:t>өнімге, қызметке, т.б.</a:t>
            </a:r>
            <a:r>
              <a:rPr lang="kk-KZ" dirty="0">
                <a:solidFill>
                  <a:srgbClr val="000000"/>
                </a:solidFill>
                <a:latin typeface="Arial"/>
                <a:ea typeface="Times New Roman"/>
                <a:cs typeface="Times New Roman"/>
              </a:rPr>
              <a:t>) жетуді мақсат тұтатын әлеуметтік топ.</a:t>
            </a:r>
            <a:endParaRPr lang="ru-RU" sz="3200" dirty="0">
              <a:latin typeface="Calibri"/>
              <a:ea typeface="Calibri"/>
              <a:cs typeface="Times New Roman"/>
            </a:endParaRPr>
          </a:p>
          <a:p>
            <a:pPr>
              <a:lnSpc>
                <a:spcPts val="1800"/>
              </a:lnSpc>
              <a:spcAft>
                <a:spcPts val="720"/>
              </a:spcAft>
            </a:pPr>
            <a:r>
              <a:rPr lang="kk-KZ" sz="4400" dirty="0">
                <a:solidFill>
                  <a:srgbClr val="000000"/>
                </a:solidFill>
                <a:latin typeface="Arial"/>
                <a:ea typeface="Times New Roman"/>
                <a:cs typeface="Times New Roman"/>
              </a:rPr>
              <a:t>Этникалық топ</a:t>
            </a:r>
            <a:endParaRPr lang="ru-RU" sz="3200" dirty="0">
              <a:latin typeface="Calibri"/>
              <a:ea typeface="Calibri"/>
              <a:cs typeface="Times New Roman"/>
            </a:endParaRPr>
          </a:p>
          <a:p>
            <a:pPr>
              <a:lnSpc>
                <a:spcPts val="1800"/>
              </a:lnSpc>
              <a:spcBef>
                <a:spcPts val="480"/>
              </a:spcBef>
              <a:spcAft>
                <a:spcPts val="600"/>
              </a:spcAft>
            </a:pPr>
            <a:r>
              <a:rPr lang="kk-KZ" dirty="0">
                <a:solidFill>
                  <a:srgbClr val="000000"/>
                </a:solidFill>
                <a:latin typeface="Arial"/>
                <a:ea typeface="Times New Roman"/>
                <a:cs typeface="Times New Roman"/>
              </a:rPr>
              <a:t>Этникалық топ - ядросы басқа әлеуметтік ағзаның құрамында болатын этностың (</a:t>
            </a:r>
            <a:r>
              <a:rPr lang="kk-KZ" i="1" dirty="0">
                <a:solidFill>
                  <a:srgbClr val="000000"/>
                </a:solidFill>
                <a:latin typeface="Arial"/>
                <a:ea typeface="Times New Roman"/>
                <a:cs typeface="Times New Roman"/>
              </a:rPr>
              <a:t>тайпаның халықтың, ұлттың</a:t>
            </a:r>
            <a:r>
              <a:rPr lang="kk-KZ" dirty="0">
                <a:solidFill>
                  <a:srgbClr val="000000"/>
                </a:solidFill>
                <a:latin typeface="Arial"/>
                <a:ea typeface="Times New Roman"/>
                <a:cs typeface="Times New Roman"/>
              </a:rPr>
              <a:t>) бөлігі («Сынығы»).</a:t>
            </a:r>
            <a:endParaRPr lang="ru-RU" sz="3200" dirty="0">
              <a:latin typeface="Calibri"/>
              <a:ea typeface="Calibri"/>
              <a:cs typeface="Times New Roman"/>
            </a:endParaRPr>
          </a:p>
          <a:p>
            <a:endParaRPr lang="ru-RU" dirty="0"/>
          </a:p>
        </p:txBody>
      </p:sp>
    </p:spTree>
    <p:extLst>
      <p:ext uri="{BB962C8B-B14F-4D97-AF65-F5344CB8AC3E}">
        <p14:creationId xmlns:p14="http://schemas.microsoft.com/office/powerpoint/2010/main" val="133906307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62</TotalTime>
  <Words>140</Words>
  <Application>Microsoft Office PowerPoint</Application>
  <PresentationFormat>Экран (4:3)</PresentationFormat>
  <Paragraphs>46</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Candara</vt:lpstr>
      <vt:lpstr>Symbol</vt:lpstr>
      <vt:lpstr>Times New Roman</vt:lpstr>
      <vt:lpstr>Волна</vt:lpstr>
      <vt:lpstr>Әлеумметік топтардың жіктелуі</vt:lpstr>
      <vt:lpstr>ТОП</vt:lpstr>
      <vt:lpstr>Әлеуметтік топтар</vt:lpstr>
      <vt:lpstr>Презентация PowerPoint</vt:lpstr>
      <vt:lpstr>Презентация PowerPoint</vt:lpstr>
      <vt:lpstr>Кіші топ</vt:lpstr>
      <vt:lpstr>Презентация PowerPoint</vt:lpstr>
      <vt:lpstr>Референтті топ</vt:lpstr>
      <vt:lpstr>Презентация PowerPoint</vt:lpstr>
      <vt:lpstr>Топтық динамика </vt:lpstr>
      <vt:lpstr>Топтық терапия</vt:lpstr>
      <vt:lpstr>Презентация PowerPoint</vt:lpstr>
      <vt:lpstr>Тәуекел топтары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Әлеумметік топтардың жіктелуі</dc:title>
  <dc:creator>Айдос</dc:creator>
  <cp:lastModifiedBy>user</cp:lastModifiedBy>
  <cp:revision>7</cp:revision>
  <dcterms:created xsi:type="dcterms:W3CDTF">2013-11-18T06:52:52Z</dcterms:created>
  <dcterms:modified xsi:type="dcterms:W3CDTF">2021-01-20T11:21:31Z</dcterms:modified>
</cp:coreProperties>
</file>